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79" r:id="rId3"/>
    <p:sldId id="265" r:id="rId4"/>
    <p:sldId id="259" r:id="rId5"/>
    <p:sldId id="266" r:id="rId6"/>
    <p:sldId id="260" r:id="rId7"/>
    <p:sldId id="280" r:id="rId8"/>
    <p:sldId id="277" r:id="rId9"/>
    <p:sldId id="264" r:id="rId10"/>
  </p:sldIdLst>
  <p:sldSz cx="14630400" cy="8229600"/>
  <p:notesSz cx="8229600" cy="14630400"/>
  <p:embeddedFontLst>
    <p:embeddedFont>
      <p:font typeface="Arial Rounded MT Bold" panose="020F0704030504030204" pitchFamily="34" charset="0"/>
      <p:regular r:id="rId12"/>
    </p:embeddedFont>
    <p:embeddedFont>
      <p:font typeface="Barlow Bold" panose="00000800000000000000" pitchFamily="2" charset="0"/>
      <p:bold r:id="rId13"/>
    </p:embeddedFont>
    <p:embeddedFont>
      <p:font typeface="Cambria Math" panose="02040503050406030204" pitchFamily="18" charset="0"/>
      <p:regular r:id="rId14"/>
    </p:embeddedFont>
    <p:embeddedFont>
      <p:font typeface="Montserrat" panose="00000500000000000000" pitchFamily="2" charset="0"/>
      <p:regular r:id="rId15"/>
      <p:bold r:id="rId16"/>
      <p:italic r:id="rId17"/>
      <p:boldItalic r:id="rId18"/>
    </p:embeddedFont>
    <p:embeddedFont>
      <p:font typeface="Tomorrow"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FCFC"/>
    <a:srgbClr val="1C1C1C"/>
    <a:srgbClr val="2929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29E5BBD-6153-484C-BF7E-05BCD59382BA}"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9754D4D6-30B1-47CE-B0B3-CA733FBC82E7}">
      <dgm:prSet phldrT="[Text]"/>
      <dgm:spPr>
        <a:solidFill>
          <a:schemeClr val="tx2"/>
        </a:solidFill>
      </dgm:spPr>
      <dgm:t>
        <a:bodyPr/>
        <a:lstStyle/>
        <a:p>
          <a:r>
            <a:rPr lang="en-US" dirty="0"/>
            <a:t>1</a:t>
          </a:r>
          <a:endParaRPr lang="en-IN" dirty="0"/>
        </a:p>
      </dgm:t>
    </dgm:pt>
    <dgm:pt modelId="{59699396-2F1A-4FE6-96B5-A360AB9C2F45}" type="parTrans" cxnId="{7405BDD5-03B9-49F1-A3BD-3047F96B8514}">
      <dgm:prSet/>
      <dgm:spPr/>
      <dgm:t>
        <a:bodyPr/>
        <a:lstStyle/>
        <a:p>
          <a:endParaRPr lang="en-IN"/>
        </a:p>
      </dgm:t>
    </dgm:pt>
    <dgm:pt modelId="{EE13EC81-F2E5-4F22-A564-3BDC363CDDFD}" type="sibTrans" cxnId="{7405BDD5-03B9-49F1-A3BD-3047F96B8514}">
      <dgm:prSet/>
      <dgm:spPr/>
      <dgm:t>
        <a:bodyPr/>
        <a:lstStyle/>
        <a:p>
          <a:endParaRPr lang="en-IN"/>
        </a:p>
      </dgm:t>
    </dgm:pt>
    <dgm:pt modelId="{75716BCC-2074-4B0F-980D-8EF9EDAA0BED}">
      <dgm:prSet phldrT="[Text]"/>
      <dgm:spPr>
        <a:ln>
          <a:solidFill>
            <a:schemeClr val="tx2"/>
          </a:solidFill>
        </a:ln>
      </dgm:spPr>
      <dgm:t>
        <a:bodyPr/>
        <a:lstStyle/>
        <a:p>
          <a:pPr>
            <a:buNone/>
          </a:pPr>
          <a:r>
            <a:rPr lang="en-US" dirty="0"/>
            <a:t>Start from the root node</a:t>
          </a:r>
          <a:endParaRPr lang="en-IN" dirty="0"/>
        </a:p>
      </dgm:t>
    </dgm:pt>
    <dgm:pt modelId="{4F27AF55-B418-4414-BDEF-3411C5565589}" type="parTrans" cxnId="{A765FC48-BA23-48B0-A685-946F6633C248}">
      <dgm:prSet/>
      <dgm:spPr/>
      <dgm:t>
        <a:bodyPr/>
        <a:lstStyle/>
        <a:p>
          <a:endParaRPr lang="en-IN"/>
        </a:p>
      </dgm:t>
    </dgm:pt>
    <dgm:pt modelId="{25A67FF5-5A97-4329-90EB-9D14F6CB9C42}" type="sibTrans" cxnId="{A765FC48-BA23-48B0-A685-946F6633C248}">
      <dgm:prSet/>
      <dgm:spPr/>
      <dgm:t>
        <a:bodyPr/>
        <a:lstStyle/>
        <a:p>
          <a:endParaRPr lang="en-IN"/>
        </a:p>
      </dgm:t>
    </dgm:pt>
    <dgm:pt modelId="{FF1BBA8B-0CA6-4177-9524-FF5FE027DE91}">
      <dgm:prSet phldrT="[Text]"/>
      <dgm:spPr>
        <a:solidFill>
          <a:schemeClr val="tx2"/>
        </a:solidFill>
      </dgm:spPr>
      <dgm:t>
        <a:bodyPr/>
        <a:lstStyle/>
        <a:p>
          <a:r>
            <a:rPr lang="en-US" dirty="0"/>
            <a:t>2</a:t>
          </a:r>
          <a:endParaRPr lang="en-IN" dirty="0"/>
        </a:p>
      </dgm:t>
    </dgm:pt>
    <dgm:pt modelId="{B970F85E-F24C-47F7-BC02-7FB05D5A5BA6}" type="parTrans" cxnId="{ED2D7D90-D57B-4B19-8C6B-FFE8BD3E1C94}">
      <dgm:prSet/>
      <dgm:spPr/>
      <dgm:t>
        <a:bodyPr/>
        <a:lstStyle/>
        <a:p>
          <a:endParaRPr lang="en-IN"/>
        </a:p>
      </dgm:t>
    </dgm:pt>
    <dgm:pt modelId="{737BFC0D-CEB2-458E-9DD5-297BEF931A3D}" type="sibTrans" cxnId="{ED2D7D90-D57B-4B19-8C6B-FFE8BD3E1C94}">
      <dgm:prSet/>
      <dgm:spPr/>
      <dgm:t>
        <a:bodyPr/>
        <a:lstStyle/>
        <a:p>
          <a:endParaRPr lang="en-IN"/>
        </a:p>
      </dgm:t>
    </dgm:pt>
    <dgm:pt modelId="{ACBF4C45-8732-4ACF-BE83-EBEAFF30CCA7}">
      <dgm:prSet phldrT="[Text]"/>
      <dgm:spPr>
        <a:ln>
          <a:solidFill>
            <a:schemeClr val="tx2"/>
          </a:solidFill>
        </a:ln>
      </dgm:spPr>
      <dgm:t>
        <a:bodyPr/>
        <a:lstStyle/>
        <a:p>
          <a:pPr>
            <a:buNone/>
          </a:pPr>
          <a:r>
            <a:rPr lang="en-US" dirty="0"/>
            <a:t>Explore all neighboring nodes at the present</a:t>
          </a:r>
          <a:endParaRPr lang="en-IN" dirty="0"/>
        </a:p>
      </dgm:t>
    </dgm:pt>
    <dgm:pt modelId="{DAEA221B-042B-40BB-98AB-3F85381121DD}" type="parTrans" cxnId="{C942B996-9CB7-4812-8168-76A54FF6205D}">
      <dgm:prSet/>
      <dgm:spPr/>
      <dgm:t>
        <a:bodyPr/>
        <a:lstStyle/>
        <a:p>
          <a:endParaRPr lang="en-IN"/>
        </a:p>
      </dgm:t>
    </dgm:pt>
    <dgm:pt modelId="{56A42317-1465-41CC-AB16-3480C0ED4641}" type="sibTrans" cxnId="{C942B996-9CB7-4812-8168-76A54FF6205D}">
      <dgm:prSet/>
      <dgm:spPr/>
      <dgm:t>
        <a:bodyPr/>
        <a:lstStyle/>
        <a:p>
          <a:endParaRPr lang="en-IN"/>
        </a:p>
      </dgm:t>
    </dgm:pt>
    <dgm:pt modelId="{14943FA0-22B1-4360-B8FD-4314A3EE190A}">
      <dgm:prSet phldrT="[Text]"/>
      <dgm:spPr>
        <a:solidFill>
          <a:schemeClr val="tx2"/>
        </a:solidFill>
      </dgm:spPr>
      <dgm:t>
        <a:bodyPr/>
        <a:lstStyle/>
        <a:p>
          <a:r>
            <a:rPr lang="en-US" dirty="0"/>
            <a:t>3</a:t>
          </a:r>
          <a:endParaRPr lang="en-IN" dirty="0"/>
        </a:p>
      </dgm:t>
    </dgm:pt>
    <dgm:pt modelId="{0B934FAA-79D5-402F-8C50-ED70DF96EAA8}" type="parTrans" cxnId="{39FF997B-9D37-487E-9A7E-7988D04FA9E4}">
      <dgm:prSet/>
      <dgm:spPr/>
      <dgm:t>
        <a:bodyPr/>
        <a:lstStyle/>
        <a:p>
          <a:endParaRPr lang="en-IN"/>
        </a:p>
      </dgm:t>
    </dgm:pt>
    <dgm:pt modelId="{8E0DD48F-CF58-46A5-BB4B-9967EC29A6FE}" type="sibTrans" cxnId="{39FF997B-9D37-487E-9A7E-7988D04FA9E4}">
      <dgm:prSet/>
      <dgm:spPr/>
      <dgm:t>
        <a:bodyPr/>
        <a:lstStyle/>
        <a:p>
          <a:endParaRPr lang="en-IN"/>
        </a:p>
      </dgm:t>
    </dgm:pt>
    <dgm:pt modelId="{20CB514D-B39A-4616-8FEE-55183A2A279C}">
      <dgm:prSet phldrT="[Text]"/>
      <dgm:spPr>
        <a:ln>
          <a:solidFill>
            <a:schemeClr val="tx2"/>
          </a:solidFill>
        </a:ln>
      </dgm:spPr>
      <dgm:t>
        <a:bodyPr/>
        <a:lstStyle/>
        <a:p>
          <a:pPr>
            <a:buNone/>
          </a:pPr>
          <a:r>
            <a:rPr lang="en-US" dirty="0"/>
            <a:t>Move to the next depth level and repeat the</a:t>
          </a:r>
          <a:endParaRPr lang="en-IN" dirty="0"/>
        </a:p>
      </dgm:t>
    </dgm:pt>
    <dgm:pt modelId="{5FA9087B-6AA4-467B-A50E-940310F312E4}" type="parTrans" cxnId="{91BF515F-69EA-4779-93F9-50C089676748}">
      <dgm:prSet/>
      <dgm:spPr/>
      <dgm:t>
        <a:bodyPr/>
        <a:lstStyle/>
        <a:p>
          <a:endParaRPr lang="en-IN"/>
        </a:p>
      </dgm:t>
    </dgm:pt>
    <dgm:pt modelId="{D2206599-D9F2-422A-948E-764126AA1BCC}" type="sibTrans" cxnId="{91BF515F-69EA-4779-93F9-50C089676748}">
      <dgm:prSet/>
      <dgm:spPr/>
      <dgm:t>
        <a:bodyPr/>
        <a:lstStyle/>
        <a:p>
          <a:endParaRPr lang="en-IN"/>
        </a:p>
      </dgm:t>
    </dgm:pt>
    <dgm:pt modelId="{D58C56B2-BF3B-41F9-AC0D-47E847FB4882}">
      <dgm:prSet phldrT="[Text]"/>
      <dgm:spPr>
        <a:solidFill>
          <a:schemeClr val="tx2"/>
        </a:solidFill>
      </dgm:spPr>
      <dgm:t>
        <a:bodyPr/>
        <a:lstStyle/>
        <a:p>
          <a:r>
            <a:rPr lang="en-US" dirty="0"/>
            <a:t>4</a:t>
          </a:r>
          <a:endParaRPr lang="en-IN" dirty="0"/>
        </a:p>
      </dgm:t>
    </dgm:pt>
    <dgm:pt modelId="{172F91CD-0899-473A-9373-37B9613A7E25}" type="parTrans" cxnId="{03B4039F-BB6E-4042-BD6B-2A3164DC873A}">
      <dgm:prSet/>
      <dgm:spPr/>
      <dgm:t>
        <a:bodyPr/>
        <a:lstStyle/>
        <a:p>
          <a:endParaRPr lang="en-IN"/>
        </a:p>
      </dgm:t>
    </dgm:pt>
    <dgm:pt modelId="{B323C86A-4D8A-492E-A4BC-CDE777A2F196}" type="sibTrans" cxnId="{03B4039F-BB6E-4042-BD6B-2A3164DC873A}">
      <dgm:prSet/>
      <dgm:spPr/>
      <dgm:t>
        <a:bodyPr/>
        <a:lstStyle/>
        <a:p>
          <a:endParaRPr lang="en-IN"/>
        </a:p>
      </dgm:t>
    </dgm:pt>
    <dgm:pt modelId="{876AFFEB-E87F-4C72-9816-9B376A3A6585}">
      <dgm:prSet phldrT="[Text]"/>
      <dgm:spPr>
        <a:ln>
          <a:solidFill>
            <a:schemeClr val="tx2"/>
          </a:solidFill>
        </a:ln>
      </dgm:spPr>
      <dgm:t>
        <a:bodyPr/>
        <a:lstStyle/>
        <a:p>
          <a:pPr>
            <a:buNone/>
          </a:pPr>
          <a:r>
            <a:rPr lang="en-US" dirty="0"/>
            <a:t>If a goal state is reached, return the solution</a:t>
          </a:r>
          <a:endParaRPr lang="en-IN" dirty="0"/>
        </a:p>
      </dgm:t>
    </dgm:pt>
    <dgm:pt modelId="{0710D519-0CBB-49AE-A8C4-89A8F2BA614B}" type="parTrans" cxnId="{AED95FC5-B09D-4CA5-AB5A-F4C7632E2015}">
      <dgm:prSet/>
      <dgm:spPr/>
      <dgm:t>
        <a:bodyPr/>
        <a:lstStyle/>
        <a:p>
          <a:endParaRPr lang="en-IN"/>
        </a:p>
      </dgm:t>
    </dgm:pt>
    <dgm:pt modelId="{3B3EF3CE-6FC5-405C-ADBD-525BD26AD320}" type="sibTrans" cxnId="{AED95FC5-B09D-4CA5-AB5A-F4C7632E2015}">
      <dgm:prSet/>
      <dgm:spPr/>
      <dgm:t>
        <a:bodyPr/>
        <a:lstStyle/>
        <a:p>
          <a:endParaRPr lang="en-IN"/>
        </a:p>
      </dgm:t>
    </dgm:pt>
    <dgm:pt modelId="{504D46A1-8BFE-4A94-B937-7188CD4D105D}">
      <dgm:prSet phldrT="[Text]"/>
      <dgm:spPr>
        <a:ln>
          <a:solidFill>
            <a:schemeClr val="tx2"/>
          </a:solidFill>
        </a:ln>
      </dgm:spPr>
      <dgm:t>
        <a:bodyPr/>
        <a:lstStyle/>
        <a:p>
          <a:pPr>
            <a:buNone/>
          </a:pPr>
          <a:r>
            <a:rPr lang="en-US" dirty="0"/>
            <a:t>depth</a:t>
          </a:r>
          <a:endParaRPr lang="en-IN" dirty="0"/>
        </a:p>
      </dgm:t>
    </dgm:pt>
    <dgm:pt modelId="{4C7E516E-1779-4947-8732-898DC1451F69}" type="parTrans" cxnId="{2B8A622F-5541-4FE6-8099-892D31A838D8}">
      <dgm:prSet/>
      <dgm:spPr/>
      <dgm:t>
        <a:bodyPr/>
        <a:lstStyle/>
        <a:p>
          <a:endParaRPr lang="en-IN"/>
        </a:p>
      </dgm:t>
    </dgm:pt>
    <dgm:pt modelId="{49DDB1A9-6427-4650-9E40-C0F668C59847}" type="sibTrans" cxnId="{2B8A622F-5541-4FE6-8099-892D31A838D8}">
      <dgm:prSet/>
      <dgm:spPr/>
      <dgm:t>
        <a:bodyPr/>
        <a:lstStyle/>
        <a:p>
          <a:endParaRPr lang="en-IN"/>
        </a:p>
      </dgm:t>
    </dgm:pt>
    <dgm:pt modelId="{89A2D681-1209-49FF-9549-358FC0300A25}">
      <dgm:prSet phldrT="[Text]"/>
      <dgm:spPr>
        <a:ln>
          <a:solidFill>
            <a:schemeClr val="tx2"/>
          </a:solidFill>
        </a:ln>
      </dgm:spPr>
      <dgm:t>
        <a:bodyPr/>
        <a:lstStyle/>
        <a:p>
          <a:pPr>
            <a:buNone/>
          </a:pPr>
          <a:r>
            <a:rPr lang="en-US" dirty="0"/>
            <a:t>process</a:t>
          </a:r>
          <a:endParaRPr lang="en-IN" dirty="0"/>
        </a:p>
      </dgm:t>
    </dgm:pt>
    <dgm:pt modelId="{BD4F4AD9-02BE-4B02-9BAB-CBB8BD490924}" type="parTrans" cxnId="{29C1EE9C-AE3A-4A49-B5D2-73777D21233F}">
      <dgm:prSet/>
      <dgm:spPr/>
      <dgm:t>
        <a:bodyPr/>
        <a:lstStyle/>
        <a:p>
          <a:endParaRPr lang="en-IN"/>
        </a:p>
      </dgm:t>
    </dgm:pt>
    <dgm:pt modelId="{C1140A19-1FA8-4FF4-AB35-B32D6B8E01E0}" type="sibTrans" cxnId="{29C1EE9C-AE3A-4A49-B5D2-73777D21233F}">
      <dgm:prSet/>
      <dgm:spPr/>
      <dgm:t>
        <a:bodyPr/>
        <a:lstStyle/>
        <a:p>
          <a:endParaRPr lang="en-IN"/>
        </a:p>
      </dgm:t>
    </dgm:pt>
    <dgm:pt modelId="{78A0626B-EA58-4A8E-B315-9BA66A866113}" type="pres">
      <dgm:prSet presAssocID="{129E5BBD-6153-484C-BF7E-05BCD59382BA}" presName="linearFlow" presStyleCnt="0">
        <dgm:presLayoutVars>
          <dgm:dir/>
          <dgm:animLvl val="lvl"/>
          <dgm:resizeHandles val="exact"/>
        </dgm:presLayoutVars>
      </dgm:prSet>
      <dgm:spPr/>
    </dgm:pt>
    <dgm:pt modelId="{0C322360-709D-44F0-8705-F9A87588086F}" type="pres">
      <dgm:prSet presAssocID="{9754D4D6-30B1-47CE-B0B3-CA733FBC82E7}" presName="composite" presStyleCnt="0"/>
      <dgm:spPr/>
    </dgm:pt>
    <dgm:pt modelId="{FB97213B-A3C9-4ACE-AAB5-6C6ACC42777C}" type="pres">
      <dgm:prSet presAssocID="{9754D4D6-30B1-47CE-B0B3-CA733FBC82E7}" presName="parentText" presStyleLbl="alignNode1" presStyleIdx="0" presStyleCnt="4">
        <dgm:presLayoutVars>
          <dgm:chMax val="1"/>
          <dgm:bulletEnabled val="1"/>
        </dgm:presLayoutVars>
      </dgm:prSet>
      <dgm:spPr/>
    </dgm:pt>
    <dgm:pt modelId="{E333B201-E2F2-448C-8059-1CC1748F8988}" type="pres">
      <dgm:prSet presAssocID="{9754D4D6-30B1-47CE-B0B3-CA733FBC82E7}" presName="descendantText" presStyleLbl="alignAcc1" presStyleIdx="0" presStyleCnt="4">
        <dgm:presLayoutVars>
          <dgm:bulletEnabled val="1"/>
        </dgm:presLayoutVars>
      </dgm:prSet>
      <dgm:spPr/>
    </dgm:pt>
    <dgm:pt modelId="{66B669A7-1D9A-4751-BA86-21D7684D502D}" type="pres">
      <dgm:prSet presAssocID="{EE13EC81-F2E5-4F22-A564-3BDC363CDDFD}" presName="sp" presStyleCnt="0"/>
      <dgm:spPr/>
    </dgm:pt>
    <dgm:pt modelId="{753BD5AD-EC76-4569-9AB0-799236D95F14}" type="pres">
      <dgm:prSet presAssocID="{FF1BBA8B-0CA6-4177-9524-FF5FE027DE91}" presName="composite" presStyleCnt="0"/>
      <dgm:spPr/>
    </dgm:pt>
    <dgm:pt modelId="{73D70BA1-1186-4874-9FCB-12DE03FD8001}" type="pres">
      <dgm:prSet presAssocID="{FF1BBA8B-0CA6-4177-9524-FF5FE027DE91}" presName="parentText" presStyleLbl="alignNode1" presStyleIdx="1" presStyleCnt="4">
        <dgm:presLayoutVars>
          <dgm:chMax val="1"/>
          <dgm:bulletEnabled val="1"/>
        </dgm:presLayoutVars>
      </dgm:prSet>
      <dgm:spPr/>
    </dgm:pt>
    <dgm:pt modelId="{BDF5CF39-55E2-44A6-9E1C-66A5C3E0A69C}" type="pres">
      <dgm:prSet presAssocID="{FF1BBA8B-0CA6-4177-9524-FF5FE027DE91}" presName="descendantText" presStyleLbl="alignAcc1" presStyleIdx="1" presStyleCnt="4">
        <dgm:presLayoutVars>
          <dgm:bulletEnabled val="1"/>
        </dgm:presLayoutVars>
      </dgm:prSet>
      <dgm:spPr/>
    </dgm:pt>
    <dgm:pt modelId="{DB3CBD85-2D1F-4A41-808D-17545F67CD38}" type="pres">
      <dgm:prSet presAssocID="{737BFC0D-CEB2-458E-9DD5-297BEF931A3D}" presName="sp" presStyleCnt="0"/>
      <dgm:spPr/>
    </dgm:pt>
    <dgm:pt modelId="{7EDFC581-1CD7-4926-B1B4-7FF590205C9E}" type="pres">
      <dgm:prSet presAssocID="{14943FA0-22B1-4360-B8FD-4314A3EE190A}" presName="composite" presStyleCnt="0"/>
      <dgm:spPr/>
    </dgm:pt>
    <dgm:pt modelId="{47509BE0-7637-4D56-A86E-D767B0E15CE0}" type="pres">
      <dgm:prSet presAssocID="{14943FA0-22B1-4360-B8FD-4314A3EE190A}" presName="parentText" presStyleLbl="alignNode1" presStyleIdx="2" presStyleCnt="4">
        <dgm:presLayoutVars>
          <dgm:chMax val="1"/>
          <dgm:bulletEnabled val="1"/>
        </dgm:presLayoutVars>
      </dgm:prSet>
      <dgm:spPr/>
    </dgm:pt>
    <dgm:pt modelId="{D3F805B5-1EFD-4BC4-BCEC-C82E76F32E9C}" type="pres">
      <dgm:prSet presAssocID="{14943FA0-22B1-4360-B8FD-4314A3EE190A}" presName="descendantText" presStyleLbl="alignAcc1" presStyleIdx="2" presStyleCnt="4">
        <dgm:presLayoutVars>
          <dgm:bulletEnabled val="1"/>
        </dgm:presLayoutVars>
      </dgm:prSet>
      <dgm:spPr/>
    </dgm:pt>
    <dgm:pt modelId="{86697F57-695B-422E-8959-90E3F617473E}" type="pres">
      <dgm:prSet presAssocID="{8E0DD48F-CF58-46A5-BB4B-9967EC29A6FE}" presName="sp" presStyleCnt="0"/>
      <dgm:spPr/>
    </dgm:pt>
    <dgm:pt modelId="{7145A54B-D64B-42B6-BFFB-98DBBB5C893B}" type="pres">
      <dgm:prSet presAssocID="{D58C56B2-BF3B-41F9-AC0D-47E847FB4882}" presName="composite" presStyleCnt="0"/>
      <dgm:spPr/>
    </dgm:pt>
    <dgm:pt modelId="{5B672EF5-C073-4353-B57E-990A3C0ACECA}" type="pres">
      <dgm:prSet presAssocID="{D58C56B2-BF3B-41F9-AC0D-47E847FB4882}" presName="parentText" presStyleLbl="alignNode1" presStyleIdx="3" presStyleCnt="4">
        <dgm:presLayoutVars>
          <dgm:chMax val="1"/>
          <dgm:bulletEnabled val="1"/>
        </dgm:presLayoutVars>
      </dgm:prSet>
      <dgm:spPr/>
    </dgm:pt>
    <dgm:pt modelId="{101C0388-ADB0-4B4F-8F4B-AB7DDA0D04CF}" type="pres">
      <dgm:prSet presAssocID="{D58C56B2-BF3B-41F9-AC0D-47E847FB4882}" presName="descendantText" presStyleLbl="alignAcc1" presStyleIdx="3" presStyleCnt="4">
        <dgm:presLayoutVars>
          <dgm:bulletEnabled val="1"/>
        </dgm:presLayoutVars>
      </dgm:prSet>
      <dgm:spPr/>
    </dgm:pt>
  </dgm:ptLst>
  <dgm:cxnLst>
    <dgm:cxn modelId="{79144509-65C7-45C3-8E37-324701E5CCFC}" type="presOf" srcId="{D58C56B2-BF3B-41F9-AC0D-47E847FB4882}" destId="{5B672EF5-C073-4353-B57E-990A3C0ACECA}" srcOrd="0" destOrd="0" presId="urn:microsoft.com/office/officeart/2005/8/layout/chevron2"/>
    <dgm:cxn modelId="{D9473924-9242-43B8-9C28-BFAD17A44D52}" type="presOf" srcId="{75716BCC-2074-4B0F-980D-8EF9EDAA0BED}" destId="{E333B201-E2F2-448C-8059-1CC1748F8988}" srcOrd="0" destOrd="0" presId="urn:microsoft.com/office/officeart/2005/8/layout/chevron2"/>
    <dgm:cxn modelId="{2B8A622F-5541-4FE6-8099-892D31A838D8}" srcId="{FF1BBA8B-0CA6-4177-9524-FF5FE027DE91}" destId="{504D46A1-8BFE-4A94-B937-7188CD4D105D}" srcOrd="1" destOrd="0" parTransId="{4C7E516E-1779-4947-8732-898DC1451F69}" sibTransId="{49DDB1A9-6427-4650-9E40-C0F668C59847}"/>
    <dgm:cxn modelId="{4318FB36-D9E9-4966-A5E0-F85C61F312AB}" type="presOf" srcId="{FF1BBA8B-0CA6-4177-9524-FF5FE027DE91}" destId="{73D70BA1-1186-4874-9FCB-12DE03FD8001}" srcOrd="0" destOrd="0" presId="urn:microsoft.com/office/officeart/2005/8/layout/chevron2"/>
    <dgm:cxn modelId="{C4FBD23F-1FFE-4E66-96B3-DA82BA9C444F}" type="presOf" srcId="{89A2D681-1209-49FF-9549-358FC0300A25}" destId="{D3F805B5-1EFD-4BC4-BCEC-C82E76F32E9C}" srcOrd="0" destOrd="1" presId="urn:microsoft.com/office/officeart/2005/8/layout/chevron2"/>
    <dgm:cxn modelId="{91BF515F-69EA-4779-93F9-50C089676748}" srcId="{14943FA0-22B1-4360-B8FD-4314A3EE190A}" destId="{20CB514D-B39A-4616-8FEE-55183A2A279C}" srcOrd="0" destOrd="0" parTransId="{5FA9087B-6AA4-467B-A50E-940310F312E4}" sibTransId="{D2206599-D9F2-422A-948E-764126AA1BCC}"/>
    <dgm:cxn modelId="{1BBAC044-C09D-4B2F-964B-05D06BC1F8D9}" type="presOf" srcId="{9754D4D6-30B1-47CE-B0B3-CA733FBC82E7}" destId="{FB97213B-A3C9-4ACE-AAB5-6C6ACC42777C}" srcOrd="0" destOrd="0" presId="urn:microsoft.com/office/officeart/2005/8/layout/chevron2"/>
    <dgm:cxn modelId="{A765FC48-BA23-48B0-A685-946F6633C248}" srcId="{9754D4D6-30B1-47CE-B0B3-CA733FBC82E7}" destId="{75716BCC-2074-4B0F-980D-8EF9EDAA0BED}" srcOrd="0" destOrd="0" parTransId="{4F27AF55-B418-4414-BDEF-3411C5565589}" sibTransId="{25A67FF5-5A97-4329-90EB-9D14F6CB9C42}"/>
    <dgm:cxn modelId="{E772DE49-CD26-42F6-A83A-3BAE7919248D}" type="presOf" srcId="{14943FA0-22B1-4360-B8FD-4314A3EE190A}" destId="{47509BE0-7637-4D56-A86E-D767B0E15CE0}" srcOrd="0" destOrd="0" presId="urn:microsoft.com/office/officeart/2005/8/layout/chevron2"/>
    <dgm:cxn modelId="{39FF997B-9D37-487E-9A7E-7988D04FA9E4}" srcId="{129E5BBD-6153-484C-BF7E-05BCD59382BA}" destId="{14943FA0-22B1-4360-B8FD-4314A3EE190A}" srcOrd="2" destOrd="0" parTransId="{0B934FAA-79D5-402F-8C50-ED70DF96EAA8}" sibTransId="{8E0DD48F-CF58-46A5-BB4B-9967EC29A6FE}"/>
    <dgm:cxn modelId="{ED2D7D90-D57B-4B19-8C6B-FFE8BD3E1C94}" srcId="{129E5BBD-6153-484C-BF7E-05BCD59382BA}" destId="{FF1BBA8B-0CA6-4177-9524-FF5FE027DE91}" srcOrd="1" destOrd="0" parTransId="{B970F85E-F24C-47F7-BC02-7FB05D5A5BA6}" sibTransId="{737BFC0D-CEB2-458E-9DD5-297BEF931A3D}"/>
    <dgm:cxn modelId="{C942B996-9CB7-4812-8168-76A54FF6205D}" srcId="{FF1BBA8B-0CA6-4177-9524-FF5FE027DE91}" destId="{ACBF4C45-8732-4ACF-BE83-EBEAFF30CCA7}" srcOrd="0" destOrd="0" parTransId="{DAEA221B-042B-40BB-98AB-3F85381121DD}" sibTransId="{56A42317-1465-41CC-AB16-3480C0ED4641}"/>
    <dgm:cxn modelId="{29C1EE9C-AE3A-4A49-B5D2-73777D21233F}" srcId="{14943FA0-22B1-4360-B8FD-4314A3EE190A}" destId="{89A2D681-1209-49FF-9549-358FC0300A25}" srcOrd="1" destOrd="0" parTransId="{BD4F4AD9-02BE-4B02-9BAB-CBB8BD490924}" sibTransId="{C1140A19-1FA8-4FF4-AB35-B32D6B8E01E0}"/>
    <dgm:cxn modelId="{03B4039F-BB6E-4042-BD6B-2A3164DC873A}" srcId="{129E5BBD-6153-484C-BF7E-05BCD59382BA}" destId="{D58C56B2-BF3B-41F9-AC0D-47E847FB4882}" srcOrd="3" destOrd="0" parTransId="{172F91CD-0899-473A-9373-37B9613A7E25}" sibTransId="{B323C86A-4D8A-492E-A4BC-CDE777A2F196}"/>
    <dgm:cxn modelId="{AED95FC5-B09D-4CA5-AB5A-F4C7632E2015}" srcId="{D58C56B2-BF3B-41F9-AC0D-47E847FB4882}" destId="{876AFFEB-E87F-4C72-9816-9B376A3A6585}" srcOrd="0" destOrd="0" parTransId="{0710D519-0CBB-49AE-A8C4-89A8F2BA614B}" sibTransId="{3B3EF3CE-6FC5-405C-ADBD-525BD26AD320}"/>
    <dgm:cxn modelId="{4DEC35D2-32C9-482C-921D-CFD75FD532EE}" type="presOf" srcId="{129E5BBD-6153-484C-BF7E-05BCD59382BA}" destId="{78A0626B-EA58-4A8E-B315-9BA66A866113}" srcOrd="0" destOrd="0" presId="urn:microsoft.com/office/officeart/2005/8/layout/chevron2"/>
    <dgm:cxn modelId="{7405BDD5-03B9-49F1-A3BD-3047F96B8514}" srcId="{129E5BBD-6153-484C-BF7E-05BCD59382BA}" destId="{9754D4D6-30B1-47CE-B0B3-CA733FBC82E7}" srcOrd="0" destOrd="0" parTransId="{59699396-2F1A-4FE6-96B5-A360AB9C2F45}" sibTransId="{EE13EC81-F2E5-4F22-A564-3BDC363CDDFD}"/>
    <dgm:cxn modelId="{6E63B2DA-B0F5-4988-AF6C-462022AF51A2}" type="presOf" srcId="{504D46A1-8BFE-4A94-B937-7188CD4D105D}" destId="{BDF5CF39-55E2-44A6-9E1C-66A5C3E0A69C}" srcOrd="0" destOrd="1" presId="urn:microsoft.com/office/officeart/2005/8/layout/chevron2"/>
    <dgm:cxn modelId="{DBF58ADF-57D4-4D5B-8407-6B4B0D23A12D}" type="presOf" srcId="{20CB514D-B39A-4616-8FEE-55183A2A279C}" destId="{D3F805B5-1EFD-4BC4-BCEC-C82E76F32E9C}" srcOrd="0" destOrd="0" presId="urn:microsoft.com/office/officeart/2005/8/layout/chevron2"/>
    <dgm:cxn modelId="{5F3186E1-2A9E-4F5F-BA4C-E4A8E45C37B4}" type="presOf" srcId="{ACBF4C45-8732-4ACF-BE83-EBEAFF30CCA7}" destId="{BDF5CF39-55E2-44A6-9E1C-66A5C3E0A69C}" srcOrd="0" destOrd="0" presId="urn:microsoft.com/office/officeart/2005/8/layout/chevron2"/>
    <dgm:cxn modelId="{49B055EE-A42D-474B-B381-4C1C3E340AF6}" type="presOf" srcId="{876AFFEB-E87F-4C72-9816-9B376A3A6585}" destId="{101C0388-ADB0-4B4F-8F4B-AB7DDA0D04CF}" srcOrd="0" destOrd="0" presId="urn:microsoft.com/office/officeart/2005/8/layout/chevron2"/>
    <dgm:cxn modelId="{2061D035-93BF-4776-8520-939A9B6ADA15}" type="presParOf" srcId="{78A0626B-EA58-4A8E-B315-9BA66A866113}" destId="{0C322360-709D-44F0-8705-F9A87588086F}" srcOrd="0" destOrd="0" presId="urn:microsoft.com/office/officeart/2005/8/layout/chevron2"/>
    <dgm:cxn modelId="{EB495F84-FC80-40CA-A6D8-F8B53C79E374}" type="presParOf" srcId="{0C322360-709D-44F0-8705-F9A87588086F}" destId="{FB97213B-A3C9-4ACE-AAB5-6C6ACC42777C}" srcOrd="0" destOrd="0" presId="urn:microsoft.com/office/officeart/2005/8/layout/chevron2"/>
    <dgm:cxn modelId="{997342BD-71FA-40E8-A1CE-F2A203CB32C5}" type="presParOf" srcId="{0C322360-709D-44F0-8705-F9A87588086F}" destId="{E333B201-E2F2-448C-8059-1CC1748F8988}" srcOrd="1" destOrd="0" presId="urn:microsoft.com/office/officeart/2005/8/layout/chevron2"/>
    <dgm:cxn modelId="{B6A3EE8D-96A1-4E44-A252-D07F90BB2A6B}" type="presParOf" srcId="{78A0626B-EA58-4A8E-B315-9BA66A866113}" destId="{66B669A7-1D9A-4751-BA86-21D7684D502D}" srcOrd="1" destOrd="0" presId="urn:microsoft.com/office/officeart/2005/8/layout/chevron2"/>
    <dgm:cxn modelId="{CE1D2431-D8B2-433B-AD84-48B4D7D51FC1}" type="presParOf" srcId="{78A0626B-EA58-4A8E-B315-9BA66A866113}" destId="{753BD5AD-EC76-4569-9AB0-799236D95F14}" srcOrd="2" destOrd="0" presId="urn:microsoft.com/office/officeart/2005/8/layout/chevron2"/>
    <dgm:cxn modelId="{8C09D528-1672-4E04-9E1D-93CD0F14109E}" type="presParOf" srcId="{753BD5AD-EC76-4569-9AB0-799236D95F14}" destId="{73D70BA1-1186-4874-9FCB-12DE03FD8001}" srcOrd="0" destOrd="0" presId="urn:microsoft.com/office/officeart/2005/8/layout/chevron2"/>
    <dgm:cxn modelId="{9E770394-E239-4B7A-93AE-0D6B33718B60}" type="presParOf" srcId="{753BD5AD-EC76-4569-9AB0-799236D95F14}" destId="{BDF5CF39-55E2-44A6-9E1C-66A5C3E0A69C}" srcOrd="1" destOrd="0" presId="urn:microsoft.com/office/officeart/2005/8/layout/chevron2"/>
    <dgm:cxn modelId="{0B87288D-EB3D-4FBD-B7DD-B8C9F28FECD1}" type="presParOf" srcId="{78A0626B-EA58-4A8E-B315-9BA66A866113}" destId="{DB3CBD85-2D1F-4A41-808D-17545F67CD38}" srcOrd="3" destOrd="0" presId="urn:microsoft.com/office/officeart/2005/8/layout/chevron2"/>
    <dgm:cxn modelId="{8D59E377-6D35-4DEC-9E28-58175CF68F05}" type="presParOf" srcId="{78A0626B-EA58-4A8E-B315-9BA66A866113}" destId="{7EDFC581-1CD7-4926-B1B4-7FF590205C9E}" srcOrd="4" destOrd="0" presId="urn:microsoft.com/office/officeart/2005/8/layout/chevron2"/>
    <dgm:cxn modelId="{07C23EA9-81CC-4E07-BC96-20E5DF86A09D}" type="presParOf" srcId="{7EDFC581-1CD7-4926-B1B4-7FF590205C9E}" destId="{47509BE0-7637-4D56-A86E-D767B0E15CE0}" srcOrd="0" destOrd="0" presId="urn:microsoft.com/office/officeart/2005/8/layout/chevron2"/>
    <dgm:cxn modelId="{98F3AD2B-45E9-4DE5-8586-7FB2D07CE274}" type="presParOf" srcId="{7EDFC581-1CD7-4926-B1B4-7FF590205C9E}" destId="{D3F805B5-1EFD-4BC4-BCEC-C82E76F32E9C}" srcOrd="1" destOrd="0" presId="urn:microsoft.com/office/officeart/2005/8/layout/chevron2"/>
    <dgm:cxn modelId="{AD84D761-BEAD-4377-B42E-424E6F9FB5E8}" type="presParOf" srcId="{78A0626B-EA58-4A8E-B315-9BA66A866113}" destId="{86697F57-695B-422E-8959-90E3F617473E}" srcOrd="5" destOrd="0" presId="urn:microsoft.com/office/officeart/2005/8/layout/chevron2"/>
    <dgm:cxn modelId="{C93A6693-4782-451C-A2B5-E4210D1D4420}" type="presParOf" srcId="{78A0626B-EA58-4A8E-B315-9BA66A866113}" destId="{7145A54B-D64B-42B6-BFFB-98DBBB5C893B}" srcOrd="6" destOrd="0" presId="urn:microsoft.com/office/officeart/2005/8/layout/chevron2"/>
    <dgm:cxn modelId="{74FB7E08-D0FC-4C4C-8AC4-BB7C2970E1DC}" type="presParOf" srcId="{7145A54B-D64B-42B6-BFFB-98DBBB5C893B}" destId="{5B672EF5-C073-4353-B57E-990A3C0ACECA}" srcOrd="0" destOrd="0" presId="urn:microsoft.com/office/officeart/2005/8/layout/chevron2"/>
    <dgm:cxn modelId="{BF9E90AB-7F44-436F-9F67-CC9CA95BA103}" type="presParOf" srcId="{7145A54B-D64B-42B6-BFFB-98DBBB5C893B}" destId="{101C0388-ADB0-4B4F-8F4B-AB7DDA0D04CF}"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29E5BBD-6153-484C-BF7E-05BCD59382BA}"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9754D4D6-30B1-47CE-B0B3-CA733FBC82E7}">
      <dgm:prSet phldrT="[Text]"/>
      <dgm:spPr>
        <a:solidFill>
          <a:schemeClr val="tx2"/>
        </a:solidFill>
      </dgm:spPr>
      <dgm:t>
        <a:bodyPr/>
        <a:lstStyle/>
        <a:p>
          <a:r>
            <a:rPr lang="en-US" dirty="0"/>
            <a:t>1</a:t>
          </a:r>
          <a:endParaRPr lang="en-IN" dirty="0"/>
        </a:p>
      </dgm:t>
    </dgm:pt>
    <dgm:pt modelId="{59699396-2F1A-4FE6-96B5-A360AB9C2F45}" type="parTrans" cxnId="{7405BDD5-03B9-49F1-A3BD-3047F96B8514}">
      <dgm:prSet/>
      <dgm:spPr/>
      <dgm:t>
        <a:bodyPr/>
        <a:lstStyle/>
        <a:p>
          <a:endParaRPr lang="en-IN"/>
        </a:p>
      </dgm:t>
    </dgm:pt>
    <dgm:pt modelId="{EE13EC81-F2E5-4F22-A564-3BDC363CDDFD}" type="sibTrans" cxnId="{7405BDD5-03B9-49F1-A3BD-3047F96B8514}">
      <dgm:prSet/>
      <dgm:spPr/>
      <dgm:t>
        <a:bodyPr/>
        <a:lstStyle/>
        <a:p>
          <a:endParaRPr lang="en-IN"/>
        </a:p>
      </dgm:t>
    </dgm:pt>
    <dgm:pt modelId="{FF1BBA8B-0CA6-4177-9524-FF5FE027DE91}">
      <dgm:prSet phldrT="[Text]"/>
      <dgm:spPr>
        <a:solidFill>
          <a:schemeClr val="tx2"/>
        </a:solidFill>
      </dgm:spPr>
      <dgm:t>
        <a:bodyPr/>
        <a:lstStyle/>
        <a:p>
          <a:r>
            <a:rPr lang="en-US" dirty="0"/>
            <a:t>2</a:t>
          </a:r>
          <a:endParaRPr lang="en-IN" dirty="0"/>
        </a:p>
      </dgm:t>
    </dgm:pt>
    <dgm:pt modelId="{B970F85E-F24C-47F7-BC02-7FB05D5A5BA6}" type="parTrans" cxnId="{ED2D7D90-D57B-4B19-8C6B-FFE8BD3E1C94}">
      <dgm:prSet/>
      <dgm:spPr/>
      <dgm:t>
        <a:bodyPr/>
        <a:lstStyle/>
        <a:p>
          <a:endParaRPr lang="en-IN"/>
        </a:p>
      </dgm:t>
    </dgm:pt>
    <dgm:pt modelId="{737BFC0D-CEB2-458E-9DD5-297BEF931A3D}" type="sibTrans" cxnId="{ED2D7D90-D57B-4B19-8C6B-FFE8BD3E1C94}">
      <dgm:prSet/>
      <dgm:spPr/>
      <dgm:t>
        <a:bodyPr/>
        <a:lstStyle/>
        <a:p>
          <a:endParaRPr lang="en-IN"/>
        </a:p>
      </dgm:t>
    </dgm:pt>
    <dgm:pt modelId="{ACBF4C45-8732-4ACF-BE83-EBEAFF30CCA7}">
      <dgm:prSet phldrT="[Text]"/>
      <dgm:spPr>
        <a:ln>
          <a:solidFill>
            <a:schemeClr val="tx2"/>
          </a:solidFill>
        </a:ln>
      </dgm:spPr>
      <dgm:t>
        <a:bodyPr/>
        <a:lstStyle/>
        <a:p>
          <a:pPr algn="just">
            <a:buFont typeface="Arial" panose="020B0604020202020204" pitchFamily="34" charset="0"/>
            <a:buNone/>
          </a:pPr>
          <a:r>
            <a:rPr lang="en-US" b="0" i="0" dirty="0"/>
            <a:t>Explore the leftmost child node recursively until you</a:t>
          </a:r>
          <a:endParaRPr lang="en-IN" dirty="0"/>
        </a:p>
      </dgm:t>
    </dgm:pt>
    <dgm:pt modelId="{DAEA221B-042B-40BB-98AB-3F85381121DD}" type="parTrans" cxnId="{C942B996-9CB7-4812-8168-76A54FF6205D}">
      <dgm:prSet/>
      <dgm:spPr/>
      <dgm:t>
        <a:bodyPr/>
        <a:lstStyle/>
        <a:p>
          <a:endParaRPr lang="en-IN"/>
        </a:p>
      </dgm:t>
    </dgm:pt>
    <dgm:pt modelId="{56A42317-1465-41CC-AB16-3480C0ED4641}" type="sibTrans" cxnId="{C942B996-9CB7-4812-8168-76A54FF6205D}">
      <dgm:prSet/>
      <dgm:spPr/>
      <dgm:t>
        <a:bodyPr/>
        <a:lstStyle/>
        <a:p>
          <a:endParaRPr lang="en-IN"/>
        </a:p>
      </dgm:t>
    </dgm:pt>
    <dgm:pt modelId="{14943FA0-22B1-4360-B8FD-4314A3EE190A}">
      <dgm:prSet phldrT="[Text]"/>
      <dgm:spPr>
        <a:solidFill>
          <a:schemeClr val="tx2"/>
        </a:solidFill>
      </dgm:spPr>
      <dgm:t>
        <a:bodyPr/>
        <a:lstStyle/>
        <a:p>
          <a:r>
            <a:rPr lang="en-US" dirty="0"/>
            <a:t>3</a:t>
          </a:r>
          <a:endParaRPr lang="en-IN" dirty="0"/>
        </a:p>
      </dgm:t>
    </dgm:pt>
    <dgm:pt modelId="{0B934FAA-79D5-402F-8C50-ED70DF96EAA8}" type="parTrans" cxnId="{39FF997B-9D37-487E-9A7E-7988D04FA9E4}">
      <dgm:prSet/>
      <dgm:spPr/>
      <dgm:t>
        <a:bodyPr/>
        <a:lstStyle/>
        <a:p>
          <a:endParaRPr lang="en-IN"/>
        </a:p>
      </dgm:t>
    </dgm:pt>
    <dgm:pt modelId="{8E0DD48F-CF58-46A5-BB4B-9967EC29A6FE}" type="sibTrans" cxnId="{39FF997B-9D37-487E-9A7E-7988D04FA9E4}">
      <dgm:prSet/>
      <dgm:spPr/>
      <dgm:t>
        <a:bodyPr/>
        <a:lstStyle/>
        <a:p>
          <a:endParaRPr lang="en-IN"/>
        </a:p>
      </dgm:t>
    </dgm:pt>
    <dgm:pt modelId="{20CB514D-B39A-4616-8FEE-55183A2A279C}">
      <dgm:prSet phldrT="[Text]"/>
      <dgm:spPr>
        <a:ln>
          <a:solidFill>
            <a:schemeClr val="tx2"/>
          </a:solidFill>
        </a:ln>
      </dgm:spPr>
      <dgm:t>
        <a:bodyPr/>
        <a:lstStyle/>
        <a:p>
          <a:pPr algn="just">
            <a:buNone/>
          </a:pPr>
          <a:r>
            <a:rPr lang="en-US" b="0" i="0" dirty="0"/>
            <a:t>If a goal state is reached, return the solution</a:t>
          </a:r>
          <a:endParaRPr lang="en-IN" dirty="0"/>
        </a:p>
      </dgm:t>
    </dgm:pt>
    <dgm:pt modelId="{5FA9087B-6AA4-467B-A50E-940310F312E4}" type="parTrans" cxnId="{91BF515F-69EA-4779-93F9-50C089676748}">
      <dgm:prSet/>
      <dgm:spPr/>
      <dgm:t>
        <a:bodyPr/>
        <a:lstStyle/>
        <a:p>
          <a:endParaRPr lang="en-IN"/>
        </a:p>
      </dgm:t>
    </dgm:pt>
    <dgm:pt modelId="{D2206599-D9F2-422A-948E-764126AA1BCC}" type="sibTrans" cxnId="{91BF515F-69EA-4779-93F9-50C089676748}">
      <dgm:prSet/>
      <dgm:spPr/>
      <dgm:t>
        <a:bodyPr/>
        <a:lstStyle/>
        <a:p>
          <a:endParaRPr lang="en-IN"/>
        </a:p>
      </dgm:t>
    </dgm:pt>
    <dgm:pt modelId="{D58C56B2-BF3B-41F9-AC0D-47E847FB4882}">
      <dgm:prSet phldrT="[Text]"/>
      <dgm:spPr>
        <a:solidFill>
          <a:schemeClr val="tx2"/>
        </a:solidFill>
      </dgm:spPr>
      <dgm:t>
        <a:bodyPr/>
        <a:lstStyle/>
        <a:p>
          <a:r>
            <a:rPr lang="en-US"/>
            <a:t>4</a:t>
          </a:r>
          <a:endParaRPr lang="en-IN" dirty="0"/>
        </a:p>
      </dgm:t>
    </dgm:pt>
    <dgm:pt modelId="{172F91CD-0899-473A-9373-37B9613A7E25}" type="parTrans" cxnId="{03B4039F-BB6E-4042-BD6B-2A3164DC873A}">
      <dgm:prSet/>
      <dgm:spPr/>
      <dgm:t>
        <a:bodyPr/>
        <a:lstStyle/>
        <a:p>
          <a:endParaRPr lang="en-IN"/>
        </a:p>
      </dgm:t>
    </dgm:pt>
    <dgm:pt modelId="{B323C86A-4D8A-492E-A4BC-CDE777A2F196}" type="sibTrans" cxnId="{03B4039F-BB6E-4042-BD6B-2A3164DC873A}">
      <dgm:prSet/>
      <dgm:spPr/>
      <dgm:t>
        <a:bodyPr/>
        <a:lstStyle/>
        <a:p>
          <a:endParaRPr lang="en-IN"/>
        </a:p>
      </dgm:t>
    </dgm:pt>
    <dgm:pt modelId="{8837011B-3125-46B2-8267-6BA17C2B3B33}">
      <dgm:prSet phldrT="[Text]"/>
      <dgm:spPr>
        <a:noFill/>
        <a:ln>
          <a:solidFill>
            <a:schemeClr val="tx2"/>
          </a:solidFill>
        </a:ln>
      </dgm:spPr>
      <dgm:t>
        <a:bodyPr/>
        <a:lstStyle/>
        <a:p>
          <a:pPr algn="just">
            <a:buNone/>
          </a:pPr>
          <a:r>
            <a:rPr lang="en-US" b="0" i="0" dirty="0"/>
            <a:t>If a leaf node is reached without finding a solution,</a:t>
          </a:r>
          <a:endParaRPr lang="en-IN" dirty="0"/>
        </a:p>
      </dgm:t>
    </dgm:pt>
    <dgm:pt modelId="{DE4F50BC-AE2E-48A5-BBBB-EAABAE3491A2}" type="parTrans" cxnId="{8EC37CBA-4B9F-41D8-B779-F08D58EE762F}">
      <dgm:prSet/>
      <dgm:spPr/>
      <dgm:t>
        <a:bodyPr/>
        <a:lstStyle/>
        <a:p>
          <a:endParaRPr lang="en-IN"/>
        </a:p>
      </dgm:t>
    </dgm:pt>
    <dgm:pt modelId="{605C04FA-DDC5-4CD7-A34C-D2019A891627}" type="sibTrans" cxnId="{8EC37CBA-4B9F-41D8-B779-F08D58EE762F}">
      <dgm:prSet/>
      <dgm:spPr/>
      <dgm:t>
        <a:bodyPr/>
        <a:lstStyle/>
        <a:p>
          <a:endParaRPr lang="en-IN"/>
        </a:p>
      </dgm:t>
    </dgm:pt>
    <dgm:pt modelId="{971BBF72-D265-4E30-BFAE-760ED0DFE156}">
      <dgm:prSet phldrT="[Text]"/>
      <dgm:spPr>
        <a:ln>
          <a:solidFill>
            <a:schemeClr val="tx2"/>
          </a:solidFill>
        </a:ln>
      </dgm:spPr>
      <dgm:t>
        <a:bodyPr/>
        <a:lstStyle/>
        <a:p>
          <a:pPr algn="l">
            <a:buFont typeface="Arial" panose="020B0604020202020204" pitchFamily="34" charset="0"/>
            <a:buNone/>
          </a:pPr>
          <a:r>
            <a:rPr lang="en-US" b="0" i="0" dirty="0"/>
            <a:t>reach a leaf node or a goal state</a:t>
          </a:r>
          <a:endParaRPr lang="en-IN" dirty="0"/>
        </a:p>
      </dgm:t>
    </dgm:pt>
    <dgm:pt modelId="{4E4235A6-FB93-40E3-91A3-58E6794F1DC9}" type="parTrans" cxnId="{15B9A316-FB5C-4B43-8916-03A4433DCA94}">
      <dgm:prSet/>
      <dgm:spPr/>
      <dgm:t>
        <a:bodyPr/>
        <a:lstStyle/>
        <a:p>
          <a:endParaRPr lang="en-IN"/>
        </a:p>
      </dgm:t>
    </dgm:pt>
    <dgm:pt modelId="{7ED4DF28-71BF-4590-A160-9B3589A6F452}" type="sibTrans" cxnId="{15B9A316-FB5C-4B43-8916-03A4433DCA94}">
      <dgm:prSet/>
      <dgm:spPr/>
      <dgm:t>
        <a:bodyPr/>
        <a:lstStyle/>
        <a:p>
          <a:endParaRPr lang="en-IN"/>
        </a:p>
      </dgm:t>
    </dgm:pt>
    <dgm:pt modelId="{C1BC2D3D-423D-42EF-BB37-B310E85643D0}">
      <dgm:prSet phldrT="[Text]"/>
      <dgm:spPr>
        <a:noFill/>
        <a:ln>
          <a:solidFill>
            <a:schemeClr val="tx2"/>
          </a:solidFill>
        </a:ln>
      </dgm:spPr>
      <dgm:t>
        <a:bodyPr/>
        <a:lstStyle/>
        <a:p>
          <a:pPr algn="just">
            <a:buNone/>
          </a:pPr>
          <a:r>
            <a:rPr lang="en-US" b="0" i="0" dirty="0"/>
            <a:t>backtrack to explore other branches</a:t>
          </a:r>
          <a:endParaRPr lang="en-IN" dirty="0"/>
        </a:p>
      </dgm:t>
    </dgm:pt>
    <dgm:pt modelId="{6F15CF77-11CF-4213-83A7-F498C79E215E}" type="parTrans" cxnId="{36AF9100-66DD-489D-957C-743A57504A5C}">
      <dgm:prSet/>
      <dgm:spPr/>
      <dgm:t>
        <a:bodyPr/>
        <a:lstStyle/>
        <a:p>
          <a:endParaRPr lang="en-IN"/>
        </a:p>
      </dgm:t>
    </dgm:pt>
    <dgm:pt modelId="{2B313169-7864-4A15-854C-3FAB8732CB37}" type="sibTrans" cxnId="{36AF9100-66DD-489D-957C-743A57504A5C}">
      <dgm:prSet/>
      <dgm:spPr/>
      <dgm:t>
        <a:bodyPr/>
        <a:lstStyle/>
        <a:p>
          <a:endParaRPr lang="en-IN"/>
        </a:p>
      </dgm:t>
    </dgm:pt>
    <dgm:pt modelId="{75716BCC-2074-4B0F-980D-8EF9EDAA0BED}">
      <dgm:prSet phldrT="[Text]"/>
      <dgm:spPr>
        <a:ln>
          <a:solidFill>
            <a:schemeClr val="tx2"/>
          </a:solidFill>
        </a:ln>
      </dgm:spPr>
      <dgm:t>
        <a:bodyPr/>
        <a:lstStyle/>
        <a:p>
          <a:pPr algn="just">
            <a:buNone/>
          </a:pPr>
          <a:r>
            <a:rPr lang="en-US" dirty="0"/>
            <a:t>Start from the root node</a:t>
          </a:r>
          <a:endParaRPr lang="en-IN" dirty="0"/>
        </a:p>
      </dgm:t>
    </dgm:pt>
    <dgm:pt modelId="{25A67FF5-5A97-4329-90EB-9D14F6CB9C42}" type="sibTrans" cxnId="{A765FC48-BA23-48B0-A685-946F6633C248}">
      <dgm:prSet/>
      <dgm:spPr/>
      <dgm:t>
        <a:bodyPr/>
        <a:lstStyle/>
        <a:p>
          <a:endParaRPr lang="en-IN"/>
        </a:p>
      </dgm:t>
    </dgm:pt>
    <dgm:pt modelId="{4F27AF55-B418-4414-BDEF-3411C5565589}" type="parTrans" cxnId="{A765FC48-BA23-48B0-A685-946F6633C248}">
      <dgm:prSet/>
      <dgm:spPr/>
      <dgm:t>
        <a:bodyPr/>
        <a:lstStyle/>
        <a:p>
          <a:endParaRPr lang="en-IN"/>
        </a:p>
      </dgm:t>
    </dgm:pt>
    <dgm:pt modelId="{78A0626B-EA58-4A8E-B315-9BA66A866113}" type="pres">
      <dgm:prSet presAssocID="{129E5BBD-6153-484C-BF7E-05BCD59382BA}" presName="linearFlow" presStyleCnt="0">
        <dgm:presLayoutVars>
          <dgm:dir/>
          <dgm:animLvl val="lvl"/>
          <dgm:resizeHandles val="exact"/>
        </dgm:presLayoutVars>
      </dgm:prSet>
      <dgm:spPr/>
    </dgm:pt>
    <dgm:pt modelId="{0C322360-709D-44F0-8705-F9A87588086F}" type="pres">
      <dgm:prSet presAssocID="{9754D4D6-30B1-47CE-B0B3-CA733FBC82E7}" presName="composite" presStyleCnt="0"/>
      <dgm:spPr/>
    </dgm:pt>
    <dgm:pt modelId="{FB97213B-A3C9-4ACE-AAB5-6C6ACC42777C}" type="pres">
      <dgm:prSet presAssocID="{9754D4D6-30B1-47CE-B0B3-CA733FBC82E7}" presName="parentText" presStyleLbl="alignNode1" presStyleIdx="0" presStyleCnt="4">
        <dgm:presLayoutVars>
          <dgm:chMax val="1"/>
          <dgm:bulletEnabled val="1"/>
        </dgm:presLayoutVars>
      </dgm:prSet>
      <dgm:spPr/>
    </dgm:pt>
    <dgm:pt modelId="{E333B201-E2F2-448C-8059-1CC1748F8988}" type="pres">
      <dgm:prSet presAssocID="{9754D4D6-30B1-47CE-B0B3-CA733FBC82E7}" presName="descendantText" presStyleLbl="alignAcc1" presStyleIdx="0" presStyleCnt="4" custLinFactNeighborX="0" custLinFactNeighborY="-380">
        <dgm:presLayoutVars>
          <dgm:bulletEnabled val="1"/>
        </dgm:presLayoutVars>
      </dgm:prSet>
      <dgm:spPr/>
    </dgm:pt>
    <dgm:pt modelId="{66B669A7-1D9A-4751-BA86-21D7684D502D}" type="pres">
      <dgm:prSet presAssocID="{EE13EC81-F2E5-4F22-A564-3BDC363CDDFD}" presName="sp" presStyleCnt="0"/>
      <dgm:spPr/>
    </dgm:pt>
    <dgm:pt modelId="{753BD5AD-EC76-4569-9AB0-799236D95F14}" type="pres">
      <dgm:prSet presAssocID="{FF1BBA8B-0CA6-4177-9524-FF5FE027DE91}" presName="composite" presStyleCnt="0"/>
      <dgm:spPr/>
    </dgm:pt>
    <dgm:pt modelId="{73D70BA1-1186-4874-9FCB-12DE03FD8001}" type="pres">
      <dgm:prSet presAssocID="{FF1BBA8B-0CA6-4177-9524-FF5FE027DE91}" presName="parentText" presStyleLbl="alignNode1" presStyleIdx="1" presStyleCnt="4">
        <dgm:presLayoutVars>
          <dgm:chMax val="1"/>
          <dgm:bulletEnabled val="1"/>
        </dgm:presLayoutVars>
      </dgm:prSet>
      <dgm:spPr/>
    </dgm:pt>
    <dgm:pt modelId="{BDF5CF39-55E2-44A6-9E1C-66A5C3E0A69C}" type="pres">
      <dgm:prSet presAssocID="{FF1BBA8B-0CA6-4177-9524-FF5FE027DE91}" presName="descendantText" presStyleLbl="alignAcc1" presStyleIdx="1" presStyleCnt="4">
        <dgm:presLayoutVars>
          <dgm:bulletEnabled val="1"/>
        </dgm:presLayoutVars>
      </dgm:prSet>
      <dgm:spPr/>
    </dgm:pt>
    <dgm:pt modelId="{DB3CBD85-2D1F-4A41-808D-17545F67CD38}" type="pres">
      <dgm:prSet presAssocID="{737BFC0D-CEB2-458E-9DD5-297BEF931A3D}" presName="sp" presStyleCnt="0"/>
      <dgm:spPr/>
    </dgm:pt>
    <dgm:pt modelId="{7EDFC581-1CD7-4926-B1B4-7FF590205C9E}" type="pres">
      <dgm:prSet presAssocID="{14943FA0-22B1-4360-B8FD-4314A3EE190A}" presName="composite" presStyleCnt="0"/>
      <dgm:spPr/>
    </dgm:pt>
    <dgm:pt modelId="{47509BE0-7637-4D56-A86E-D767B0E15CE0}" type="pres">
      <dgm:prSet presAssocID="{14943FA0-22B1-4360-B8FD-4314A3EE190A}" presName="parentText" presStyleLbl="alignNode1" presStyleIdx="2" presStyleCnt="4">
        <dgm:presLayoutVars>
          <dgm:chMax val="1"/>
          <dgm:bulletEnabled val="1"/>
        </dgm:presLayoutVars>
      </dgm:prSet>
      <dgm:spPr/>
    </dgm:pt>
    <dgm:pt modelId="{D3F805B5-1EFD-4BC4-BCEC-C82E76F32E9C}" type="pres">
      <dgm:prSet presAssocID="{14943FA0-22B1-4360-B8FD-4314A3EE190A}" presName="descendantText" presStyleLbl="alignAcc1" presStyleIdx="2" presStyleCnt="4">
        <dgm:presLayoutVars>
          <dgm:bulletEnabled val="1"/>
        </dgm:presLayoutVars>
      </dgm:prSet>
      <dgm:spPr/>
    </dgm:pt>
    <dgm:pt modelId="{86697F57-695B-422E-8959-90E3F617473E}" type="pres">
      <dgm:prSet presAssocID="{8E0DD48F-CF58-46A5-BB4B-9967EC29A6FE}" presName="sp" presStyleCnt="0"/>
      <dgm:spPr/>
    </dgm:pt>
    <dgm:pt modelId="{7145A54B-D64B-42B6-BFFB-98DBBB5C893B}" type="pres">
      <dgm:prSet presAssocID="{D58C56B2-BF3B-41F9-AC0D-47E847FB4882}" presName="composite" presStyleCnt="0"/>
      <dgm:spPr/>
    </dgm:pt>
    <dgm:pt modelId="{5B672EF5-C073-4353-B57E-990A3C0ACECA}" type="pres">
      <dgm:prSet presAssocID="{D58C56B2-BF3B-41F9-AC0D-47E847FB4882}" presName="parentText" presStyleLbl="alignNode1" presStyleIdx="3" presStyleCnt="4">
        <dgm:presLayoutVars>
          <dgm:chMax val="1"/>
          <dgm:bulletEnabled val="1"/>
        </dgm:presLayoutVars>
      </dgm:prSet>
      <dgm:spPr/>
    </dgm:pt>
    <dgm:pt modelId="{101C0388-ADB0-4B4F-8F4B-AB7DDA0D04CF}" type="pres">
      <dgm:prSet presAssocID="{D58C56B2-BF3B-41F9-AC0D-47E847FB4882}" presName="descendantText" presStyleLbl="alignAcc1" presStyleIdx="3" presStyleCnt="4">
        <dgm:presLayoutVars>
          <dgm:bulletEnabled val="1"/>
        </dgm:presLayoutVars>
      </dgm:prSet>
      <dgm:spPr/>
    </dgm:pt>
  </dgm:ptLst>
  <dgm:cxnLst>
    <dgm:cxn modelId="{36AF9100-66DD-489D-957C-743A57504A5C}" srcId="{D58C56B2-BF3B-41F9-AC0D-47E847FB4882}" destId="{C1BC2D3D-423D-42EF-BB37-B310E85643D0}" srcOrd="1" destOrd="0" parTransId="{6F15CF77-11CF-4213-83A7-F498C79E215E}" sibTransId="{2B313169-7864-4A15-854C-3FAB8732CB37}"/>
    <dgm:cxn modelId="{79144509-65C7-45C3-8E37-324701E5CCFC}" type="presOf" srcId="{D58C56B2-BF3B-41F9-AC0D-47E847FB4882}" destId="{5B672EF5-C073-4353-B57E-990A3C0ACECA}" srcOrd="0" destOrd="0" presId="urn:microsoft.com/office/officeart/2005/8/layout/chevron2"/>
    <dgm:cxn modelId="{15B9A316-FB5C-4B43-8916-03A4433DCA94}" srcId="{FF1BBA8B-0CA6-4177-9524-FF5FE027DE91}" destId="{971BBF72-D265-4E30-BFAE-760ED0DFE156}" srcOrd="1" destOrd="0" parTransId="{4E4235A6-FB93-40E3-91A3-58E6794F1DC9}" sibTransId="{7ED4DF28-71BF-4590-A160-9B3589A6F452}"/>
    <dgm:cxn modelId="{D9473924-9242-43B8-9C28-BFAD17A44D52}" type="presOf" srcId="{75716BCC-2074-4B0F-980D-8EF9EDAA0BED}" destId="{E333B201-E2F2-448C-8059-1CC1748F8988}" srcOrd="0" destOrd="0" presId="urn:microsoft.com/office/officeart/2005/8/layout/chevron2"/>
    <dgm:cxn modelId="{4318FB36-D9E9-4966-A5E0-F85C61F312AB}" type="presOf" srcId="{FF1BBA8B-0CA6-4177-9524-FF5FE027DE91}" destId="{73D70BA1-1186-4874-9FCB-12DE03FD8001}" srcOrd="0" destOrd="0" presId="urn:microsoft.com/office/officeart/2005/8/layout/chevron2"/>
    <dgm:cxn modelId="{91BF515F-69EA-4779-93F9-50C089676748}" srcId="{14943FA0-22B1-4360-B8FD-4314A3EE190A}" destId="{20CB514D-B39A-4616-8FEE-55183A2A279C}" srcOrd="0" destOrd="0" parTransId="{5FA9087B-6AA4-467B-A50E-940310F312E4}" sibTransId="{D2206599-D9F2-422A-948E-764126AA1BCC}"/>
    <dgm:cxn modelId="{1BBAC044-C09D-4B2F-964B-05D06BC1F8D9}" type="presOf" srcId="{9754D4D6-30B1-47CE-B0B3-CA733FBC82E7}" destId="{FB97213B-A3C9-4ACE-AAB5-6C6ACC42777C}" srcOrd="0" destOrd="0" presId="urn:microsoft.com/office/officeart/2005/8/layout/chevron2"/>
    <dgm:cxn modelId="{A765FC48-BA23-48B0-A685-946F6633C248}" srcId="{9754D4D6-30B1-47CE-B0B3-CA733FBC82E7}" destId="{75716BCC-2074-4B0F-980D-8EF9EDAA0BED}" srcOrd="0" destOrd="0" parTransId="{4F27AF55-B418-4414-BDEF-3411C5565589}" sibTransId="{25A67FF5-5A97-4329-90EB-9D14F6CB9C42}"/>
    <dgm:cxn modelId="{E772DE49-CD26-42F6-A83A-3BAE7919248D}" type="presOf" srcId="{14943FA0-22B1-4360-B8FD-4314A3EE190A}" destId="{47509BE0-7637-4D56-A86E-D767B0E15CE0}" srcOrd="0" destOrd="0" presId="urn:microsoft.com/office/officeart/2005/8/layout/chevron2"/>
    <dgm:cxn modelId="{41CAA47A-937D-40CF-BA80-32807FAF643D}" type="presOf" srcId="{8837011B-3125-46B2-8267-6BA17C2B3B33}" destId="{101C0388-ADB0-4B4F-8F4B-AB7DDA0D04CF}" srcOrd="0" destOrd="0" presId="urn:microsoft.com/office/officeart/2005/8/layout/chevron2"/>
    <dgm:cxn modelId="{39FF997B-9D37-487E-9A7E-7988D04FA9E4}" srcId="{129E5BBD-6153-484C-BF7E-05BCD59382BA}" destId="{14943FA0-22B1-4360-B8FD-4314A3EE190A}" srcOrd="2" destOrd="0" parTransId="{0B934FAA-79D5-402F-8C50-ED70DF96EAA8}" sibTransId="{8E0DD48F-CF58-46A5-BB4B-9967EC29A6FE}"/>
    <dgm:cxn modelId="{ED2D7D90-D57B-4B19-8C6B-FFE8BD3E1C94}" srcId="{129E5BBD-6153-484C-BF7E-05BCD59382BA}" destId="{FF1BBA8B-0CA6-4177-9524-FF5FE027DE91}" srcOrd="1" destOrd="0" parTransId="{B970F85E-F24C-47F7-BC02-7FB05D5A5BA6}" sibTransId="{737BFC0D-CEB2-458E-9DD5-297BEF931A3D}"/>
    <dgm:cxn modelId="{C942B996-9CB7-4812-8168-76A54FF6205D}" srcId="{FF1BBA8B-0CA6-4177-9524-FF5FE027DE91}" destId="{ACBF4C45-8732-4ACF-BE83-EBEAFF30CCA7}" srcOrd="0" destOrd="0" parTransId="{DAEA221B-042B-40BB-98AB-3F85381121DD}" sibTransId="{56A42317-1465-41CC-AB16-3480C0ED4641}"/>
    <dgm:cxn modelId="{03B4039F-BB6E-4042-BD6B-2A3164DC873A}" srcId="{129E5BBD-6153-484C-BF7E-05BCD59382BA}" destId="{D58C56B2-BF3B-41F9-AC0D-47E847FB4882}" srcOrd="3" destOrd="0" parTransId="{172F91CD-0899-473A-9373-37B9613A7E25}" sibTransId="{B323C86A-4D8A-492E-A4BC-CDE777A2F196}"/>
    <dgm:cxn modelId="{8EC37CBA-4B9F-41D8-B779-F08D58EE762F}" srcId="{D58C56B2-BF3B-41F9-AC0D-47E847FB4882}" destId="{8837011B-3125-46B2-8267-6BA17C2B3B33}" srcOrd="0" destOrd="0" parTransId="{DE4F50BC-AE2E-48A5-BBBB-EAABAE3491A2}" sibTransId="{605C04FA-DDC5-4CD7-A34C-D2019A891627}"/>
    <dgm:cxn modelId="{CBEFC5C9-C3A0-49CB-9180-706669069C88}" type="presOf" srcId="{C1BC2D3D-423D-42EF-BB37-B310E85643D0}" destId="{101C0388-ADB0-4B4F-8F4B-AB7DDA0D04CF}" srcOrd="0" destOrd="1" presId="urn:microsoft.com/office/officeart/2005/8/layout/chevron2"/>
    <dgm:cxn modelId="{4DEC35D2-32C9-482C-921D-CFD75FD532EE}" type="presOf" srcId="{129E5BBD-6153-484C-BF7E-05BCD59382BA}" destId="{78A0626B-EA58-4A8E-B315-9BA66A866113}" srcOrd="0" destOrd="0" presId="urn:microsoft.com/office/officeart/2005/8/layout/chevron2"/>
    <dgm:cxn modelId="{41AC41D2-8FE4-4F7A-BD67-1A82F3BAE997}" type="presOf" srcId="{971BBF72-D265-4E30-BFAE-760ED0DFE156}" destId="{BDF5CF39-55E2-44A6-9E1C-66A5C3E0A69C}" srcOrd="0" destOrd="1" presId="urn:microsoft.com/office/officeart/2005/8/layout/chevron2"/>
    <dgm:cxn modelId="{7405BDD5-03B9-49F1-A3BD-3047F96B8514}" srcId="{129E5BBD-6153-484C-BF7E-05BCD59382BA}" destId="{9754D4D6-30B1-47CE-B0B3-CA733FBC82E7}" srcOrd="0" destOrd="0" parTransId="{59699396-2F1A-4FE6-96B5-A360AB9C2F45}" sibTransId="{EE13EC81-F2E5-4F22-A564-3BDC363CDDFD}"/>
    <dgm:cxn modelId="{DBF58ADF-57D4-4D5B-8407-6B4B0D23A12D}" type="presOf" srcId="{20CB514D-B39A-4616-8FEE-55183A2A279C}" destId="{D3F805B5-1EFD-4BC4-BCEC-C82E76F32E9C}" srcOrd="0" destOrd="0" presId="urn:microsoft.com/office/officeart/2005/8/layout/chevron2"/>
    <dgm:cxn modelId="{5F3186E1-2A9E-4F5F-BA4C-E4A8E45C37B4}" type="presOf" srcId="{ACBF4C45-8732-4ACF-BE83-EBEAFF30CCA7}" destId="{BDF5CF39-55E2-44A6-9E1C-66A5C3E0A69C}" srcOrd="0" destOrd="0" presId="urn:microsoft.com/office/officeart/2005/8/layout/chevron2"/>
    <dgm:cxn modelId="{2061D035-93BF-4776-8520-939A9B6ADA15}" type="presParOf" srcId="{78A0626B-EA58-4A8E-B315-9BA66A866113}" destId="{0C322360-709D-44F0-8705-F9A87588086F}" srcOrd="0" destOrd="0" presId="urn:microsoft.com/office/officeart/2005/8/layout/chevron2"/>
    <dgm:cxn modelId="{EB495F84-FC80-40CA-A6D8-F8B53C79E374}" type="presParOf" srcId="{0C322360-709D-44F0-8705-F9A87588086F}" destId="{FB97213B-A3C9-4ACE-AAB5-6C6ACC42777C}" srcOrd="0" destOrd="0" presId="urn:microsoft.com/office/officeart/2005/8/layout/chevron2"/>
    <dgm:cxn modelId="{997342BD-71FA-40E8-A1CE-F2A203CB32C5}" type="presParOf" srcId="{0C322360-709D-44F0-8705-F9A87588086F}" destId="{E333B201-E2F2-448C-8059-1CC1748F8988}" srcOrd="1" destOrd="0" presId="urn:microsoft.com/office/officeart/2005/8/layout/chevron2"/>
    <dgm:cxn modelId="{B6A3EE8D-96A1-4E44-A252-D07F90BB2A6B}" type="presParOf" srcId="{78A0626B-EA58-4A8E-B315-9BA66A866113}" destId="{66B669A7-1D9A-4751-BA86-21D7684D502D}" srcOrd="1" destOrd="0" presId="urn:microsoft.com/office/officeart/2005/8/layout/chevron2"/>
    <dgm:cxn modelId="{CE1D2431-D8B2-433B-AD84-48B4D7D51FC1}" type="presParOf" srcId="{78A0626B-EA58-4A8E-B315-9BA66A866113}" destId="{753BD5AD-EC76-4569-9AB0-799236D95F14}" srcOrd="2" destOrd="0" presId="urn:microsoft.com/office/officeart/2005/8/layout/chevron2"/>
    <dgm:cxn modelId="{8C09D528-1672-4E04-9E1D-93CD0F14109E}" type="presParOf" srcId="{753BD5AD-EC76-4569-9AB0-799236D95F14}" destId="{73D70BA1-1186-4874-9FCB-12DE03FD8001}" srcOrd="0" destOrd="0" presId="urn:microsoft.com/office/officeart/2005/8/layout/chevron2"/>
    <dgm:cxn modelId="{9E770394-E239-4B7A-93AE-0D6B33718B60}" type="presParOf" srcId="{753BD5AD-EC76-4569-9AB0-799236D95F14}" destId="{BDF5CF39-55E2-44A6-9E1C-66A5C3E0A69C}" srcOrd="1" destOrd="0" presId="urn:microsoft.com/office/officeart/2005/8/layout/chevron2"/>
    <dgm:cxn modelId="{0B87288D-EB3D-4FBD-B7DD-B8C9F28FECD1}" type="presParOf" srcId="{78A0626B-EA58-4A8E-B315-9BA66A866113}" destId="{DB3CBD85-2D1F-4A41-808D-17545F67CD38}" srcOrd="3" destOrd="0" presId="urn:microsoft.com/office/officeart/2005/8/layout/chevron2"/>
    <dgm:cxn modelId="{8D59E377-6D35-4DEC-9E28-58175CF68F05}" type="presParOf" srcId="{78A0626B-EA58-4A8E-B315-9BA66A866113}" destId="{7EDFC581-1CD7-4926-B1B4-7FF590205C9E}" srcOrd="4" destOrd="0" presId="urn:microsoft.com/office/officeart/2005/8/layout/chevron2"/>
    <dgm:cxn modelId="{07C23EA9-81CC-4E07-BC96-20E5DF86A09D}" type="presParOf" srcId="{7EDFC581-1CD7-4926-B1B4-7FF590205C9E}" destId="{47509BE0-7637-4D56-A86E-D767B0E15CE0}" srcOrd="0" destOrd="0" presId="urn:microsoft.com/office/officeart/2005/8/layout/chevron2"/>
    <dgm:cxn modelId="{98F3AD2B-45E9-4DE5-8586-7FB2D07CE274}" type="presParOf" srcId="{7EDFC581-1CD7-4926-B1B4-7FF590205C9E}" destId="{D3F805B5-1EFD-4BC4-BCEC-C82E76F32E9C}" srcOrd="1" destOrd="0" presId="urn:microsoft.com/office/officeart/2005/8/layout/chevron2"/>
    <dgm:cxn modelId="{AD84D761-BEAD-4377-B42E-424E6F9FB5E8}" type="presParOf" srcId="{78A0626B-EA58-4A8E-B315-9BA66A866113}" destId="{86697F57-695B-422E-8959-90E3F617473E}" srcOrd="5" destOrd="0" presId="urn:microsoft.com/office/officeart/2005/8/layout/chevron2"/>
    <dgm:cxn modelId="{C93A6693-4782-451C-A2B5-E4210D1D4420}" type="presParOf" srcId="{78A0626B-EA58-4A8E-B315-9BA66A866113}" destId="{7145A54B-D64B-42B6-BFFB-98DBBB5C893B}" srcOrd="6" destOrd="0" presId="urn:microsoft.com/office/officeart/2005/8/layout/chevron2"/>
    <dgm:cxn modelId="{74FB7E08-D0FC-4C4C-8AC4-BB7C2970E1DC}" type="presParOf" srcId="{7145A54B-D64B-42B6-BFFB-98DBBB5C893B}" destId="{5B672EF5-C073-4353-B57E-990A3C0ACECA}" srcOrd="0" destOrd="0" presId="urn:microsoft.com/office/officeart/2005/8/layout/chevron2"/>
    <dgm:cxn modelId="{BF9E90AB-7F44-436F-9F67-CC9CA95BA103}" type="presParOf" srcId="{7145A54B-D64B-42B6-BFFB-98DBBB5C893B}" destId="{101C0388-ADB0-4B4F-8F4B-AB7DDA0D04CF}"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97213B-A3C9-4ACE-AAB5-6C6ACC42777C}">
      <dsp:nvSpPr>
        <dsp:cNvPr id="0" name=""/>
        <dsp:cNvSpPr/>
      </dsp:nvSpPr>
      <dsp:spPr>
        <a:xfrm rot="5400000">
          <a:off x="-156569" y="159143"/>
          <a:ext cx="1043795" cy="730656"/>
        </a:xfrm>
        <a:prstGeom prst="chevron">
          <a:avLst/>
        </a:prstGeom>
        <a:solidFill>
          <a:schemeClr val="tx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1</a:t>
          </a:r>
          <a:endParaRPr lang="en-IN" sz="2000" kern="1200" dirty="0"/>
        </a:p>
      </dsp:txBody>
      <dsp:txXfrm rot="-5400000">
        <a:off x="1" y="367901"/>
        <a:ext cx="730656" cy="313139"/>
      </dsp:txXfrm>
    </dsp:sp>
    <dsp:sp modelId="{E333B201-E2F2-448C-8059-1CC1748F8988}">
      <dsp:nvSpPr>
        <dsp:cNvPr id="0" name=""/>
        <dsp:cNvSpPr/>
      </dsp:nvSpPr>
      <dsp:spPr>
        <a:xfrm rot="5400000">
          <a:off x="2662632" y="-1929401"/>
          <a:ext cx="678466" cy="4542418"/>
        </a:xfrm>
        <a:prstGeom prst="round2SameRect">
          <a:avLst/>
        </a:prstGeom>
        <a:solidFill>
          <a:schemeClr val="lt1">
            <a:alpha val="90000"/>
            <a:hueOff val="0"/>
            <a:satOff val="0"/>
            <a:lumOff val="0"/>
            <a:alphaOff val="0"/>
          </a:schemeClr>
        </a:solidFill>
        <a:ln w="12700" cap="flat" cmpd="sng" algn="ctr">
          <a:solidFill>
            <a:schemeClr val="tx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None/>
          </a:pPr>
          <a:r>
            <a:rPr lang="en-US" sz="1900" kern="1200" dirty="0"/>
            <a:t>Start from the root node</a:t>
          </a:r>
          <a:endParaRPr lang="en-IN" sz="1900" kern="1200" dirty="0"/>
        </a:p>
      </dsp:txBody>
      <dsp:txXfrm rot="-5400000">
        <a:off x="730656" y="35695"/>
        <a:ext cx="4509298" cy="612226"/>
      </dsp:txXfrm>
    </dsp:sp>
    <dsp:sp modelId="{73D70BA1-1186-4874-9FCB-12DE03FD8001}">
      <dsp:nvSpPr>
        <dsp:cNvPr id="0" name=""/>
        <dsp:cNvSpPr/>
      </dsp:nvSpPr>
      <dsp:spPr>
        <a:xfrm rot="5400000">
          <a:off x="-156569" y="1053062"/>
          <a:ext cx="1043795" cy="730656"/>
        </a:xfrm>
        <a:prstGeom prst="chevron">
          <a:avLst/>
        </a:prstGeom>
        <a:solidFill>
          <a:schemeClr val="tx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2</a:t>
          </a:r>
          <a:endParaRPr lang="en-IN" sz="2000" kern="1200" dirty="0"/>
        </a:p>
      </dsp:txBody>
      <dsp:txXfrm rot="-5400000">
        <a:off x="1" y="1261820"/>
        <a:ext cx="730656" cy="313139"/>
      </dsp:txXfrm>
    </dsp:sp>
    <dsp:sp modelId="{BDF5CF39-55E2-44A6-9E1C-66A5C3E0A69C}">
      <dsp:nvSpPr>
        <dsp:cNvPr id="0" name=""/>
        <dsp:cNvSpPr/>
      </dsp:nvSpPr>
      <dsp:spPr>
        <a:xfrm rot="5400000">
          <a:off x="2662632" y="-1035482"/>
          <a:ext cx="678466" cy="4542418"/>
        </a:xfrm>
        <a:prstGeom prst="round2SameRect">
          <a:avLst/>
        </a:prstGeom>
        <a:solidFill>
          <a:schemeClr val="lt1">
            <a:alpha val="90000"/>
            <a:hueOff val="0"/>
            <a:satOff val="0"/>
            <a:lumOff val="0"/>
            <a:alphaOff val="0"/>
          </a:schemeClr>
        </a:solidFill>
        <a:ln w="12700" cap="flat" cmpd="sng" algn="ctr">
          <a:solidFill>
            <a:schemeClr val="tx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None/>
          </a:pPr>
          <a:r>
            <a:rPr lang="en-US" sz="1900" kern="1200" dirty="0"/>
            <a:t>Explore all neighboring nodes at the present</a:t>
          </a:r>
          <a:endParaRPr lang="en-IN" sz="1900" kern="1200" dirty="0"/>
        </a:p>
        <a:p>
          <a:pPr marL="171450" lvl="1" indent="-171450" algn="l" defTabSz="844550">
            <a:lnSpc>
              <a:spcPct val="90000"/>
            </a:lnSpc>
            <a:spcBef>
              <a:spcPct val="0"/>
            </a:spcBef>
            <a:spcAft>
              <a:spcPct val="15000"/>
            </a:spcAft>
            <a:buNone/>
          </a:pPr>
          <a:r>
            <a:rPr lang="en-US" sz="1900" kern="1200" dirty="0"/>
            <a:t>depth</a:t>
          </a:r>
          <a:endParaRPr lang="en-IN" sz="1900" kern="1200" dirty="0"/>
        </a:p>
      </dsp:txBody>
      <dsp:txXfrm rot="-5400000">
        <a:off x="730656" y="929614"/>
        <a:ext cx="4509298" cy="612226"/>
      </dsp:txXfrm>
    </dsp:sp>
    <dsp:sp modelId="{47509BE0-7637-4D56-A86E-D767B0E15CE0}">
      <dsp:nvSpPr>
        <dsp:cNvPr id="0" name=""/>
        <dsp:cNvSpPr/>
      </dsp:nvSpPr>
      <dsp:spPr>
        <a:xfrm rot="5400000">
          <a:off x="-156569" y="1946982"/>
          <a:ext cx="1043795" cy="730656"/>
        </a:xfrm>
        <a:prstGeom prst="chevron">
          <a:avLst/>
        </a:prstGeom>
        <a:solidFill>
          <a:schemeClr val="tx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3</a:t>
          </a:r>
          <a:endParaRPr lang="en-IN" sz="2000" kern="1200" dirty="0"/>
        </a:p>
      </dsp:txBody>
      <dsp:txXfrm rot="-5400000">
        <a:off x="1" y="2155740"/>
        <a:ext cx="730656" cy="313139"/>
      </dsp:txXfrm>
    </dsp:sp>
    <dsp:sp modelId="{D3F805B5-1EFD-4BC4-BCEC-C82E76F32E9C}">
      <dsp:nvSpPr>
        <dsp:cNvPr id="0" name=""/>
        <dsp:cNvSpPr/>
      </dsp:nvSpPr>
      <dsp:spPr>
        <a:xfrm rot="5400000">
          <a:off x="2662632" y="-141562"/>
          <a:ext cx="678466" cy="4542418"/>
        </a:xfrm>
        <a:prstGeom prst="round2SameRect">
          <a:avLst/>
        </a:prstGeom>
        <a:solidFill>
          <a:schemeClr val="lt1">
            <a:alpha val="90000"/>
            <a:hueOff val="0"/>
            <a:satOff val="0"/>
            <a:lumOff val="0"/>
            <a:alphaOff val="0"/>
          </a:schemeClr>
        </a:solidFill>
        <a:ln w="12700" cap="flat" cmpd="sng" algn="ctr">
          <a:solidFill>
            <a:schemeClr val="tx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None/>
          </a:pPr>
          <a:r>
            <a:rPr lang="en-US" sz="1900" kern="1200" dirty="0"/>
            <a:t>Move to the next depth level and repeat the</a:t>
          </a:r>
          <a:endParaRPr lang="en-IN" sz="1900" kern="1200" dirty="0"/>
        </a:p>
        <a:p>
          <a:pPr marL="171450" lvl="1" indent="-171450" algn="l" defTabSz="844550">
            <a:lnSpc>
              <a:spcPct val="90000"/>
            </a:lnSpc>
            <a:spcBef>
              <a:spcPct val="0"/>
            </a:spcBef>
            <a:spcAft>
              <a:spcPct val="15000"/>
            </a:spcAft>
            <a:buNone/>
          </a:pPr>
          <a:r>
            <a:rPr lang="en-US" sz="1900" kern="1200" dirty="0"/>
            <a:t>process</a:t>
          </a:r>
          <a:endParaRPr lang="en-IN" sz="1900" kern="1200" dirty="0"/>
        </a:p>
      </dsp:txBody>
      <dsp:txXfrm rot="-5400000">
        <a:off x="730656" y="1823534"/>
        <a:ext cx="4509298" cy="612226"/>
      </dsp:txXfrm>
    </dsp:sp>
    <dsp:sp modelId="{5B672EF5-C073-4353-B57E-990A3C0ACECA}">
      <dsp:nvSpPr>
        <dsp:cNvPr id="0" name=""/>
        <dsp:cNvSpPr/>
      </dsp:nvSpPr>
      <dsp:spPr>
        <a:xfrm rot="5400000">
          <a:off x="-156569" y="2840902"/>
          <a:ext cx="1043795" cy="730656"/>
        </a:xfrm>
        <a:prstGeom prst="chevron">
          <a:avLst/>
        </a:prstGeom>
        <a:solidFill>
          <a:schemeClr val="tx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4</a:t>
          </a:r>
          <a:endParaRPr lang="en-IN" sz="2000" kern="1200" dirty="0"/>
        </a:p>
      </dsp:txBody>
      <dsp:txXfrm rot="-5400000">
        <a:off x="1" y="3049660"/>
        <a:ext cx="730656" cy="313139"/>
      </dsp:txXfrm>
    </dsp:sp>
    <dsp:sp modelId="{101C0388-ADB0-4B4F-8F4B-AB7DDA0D04CF}">
      <dsp:nvSpPr>
        <dsp:cNvPr id="0" name=""/>
        <dsp:cNvSpPr/>
      </dsp:nvSpPr>
      <dsp:spPr>
        <a:xfrm rot="5400000">
          <a:off x="2662632" y="752357"/>
          <a:ext cx="678466" cy="4542418"/>
        </a:xfrm>
        <a:prstGeom prst="round2SameRect">
          <a:avLst/>
        </a:prstGeom>
        <a:solidFill>
          <a:schemeClr val="lt1">
            <a:alpha val="90000"/>
            <a:hueOff val="0"/>
            <a:satOff val="0"/>
            <a:lumOff val="0"/>
            <a:alphaOff val="0"/>
          </a:schemeClr>
        </a:solidFill>
        <a:ln w="12700" cap="flat" cmpd="sng" algn="ctr">
          <a:solidFill>
            <a:schemeClr val="tx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2065" rIns="12065" bIns="12065" numCol="1" spcCol="1270" anchor="ctr" anchorCtr="0">
          <a:noAutofit/>
        </a:bodyPr>
        <a:lstStyle/>
        <a:p>
          <a:pPr marL="171450" lvl="1" indent="-171450" algn="l" defTabSz="844550">
            <a:lnSpc>
              <a:spcPct val="90000"/>
            </a:lnSpc>
            <a:spcBef>
              <a:spcPct val="0"/>
            </a:spcBef>
            <a:spcAft>
              <a:spcPct val="15000"/>
            </a:spcAft>
            <a:buNone/>
          </a:pPr>
          <a:r>
            <a:rPr lang="en-US" sz="1900" kern="1200" dirty="0"/>
            <a:t>If a goal state is reached, return the solution</a:t>
          </a:r>
          <a:endParaRPr lang="en-IN" sz="1900" kern="1200" dirty="0"/>
        </a:p>
      </dsp:txBody>
      <dsp:txXfrm rot="-5400000">
        <a:off x="730656" y="2717453"/>
        <a:ext cx="4509298" cy="6122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97213B-A3C9-4ACE-AAB5-6C6ACC42777C}">
      <dsp:nvSpPr>
        <dsp:cNvPr id="0" name=""/>
        <dsp:cNvSpPr/>
      </dsp:nvSpPr>
      <dsp:spPr>
        <a:xfrm rot="5400000">
          <a:off x="-156569" y="159143"/>
          <a:ext cx="1043795" cy="730656"/>
        </a:xfrm>
        <a:prstGeom prst="chevron">
          <a:avLst/>
        </a:prstGeom>
        <a:solidFill>
          <a:schemeClr val="tx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1</a:t>
          </a:r>
          <a:endParaRPr lang="en-IN" sz="2000" kern="1200" dirty="0"/>
        </a:p>
      </dsp:txBody>
      <dsp:txXfrm rot="-5400000">
        <a:off x="1" y="367901"/>
        <a:ext cx="730656" cy="313139"/>
      </dsp:txXfrm>
    </dsp:sp>
    <dsp:sp modelId="{E333B201-E2F2-448C-8059-1CC1748F8988}">
      <dsp:nvSpPr>
        <dsp:cNvPr id="0" name=""/>
        <dsp:cNvSpPr/>
      </dsp:nvSpPr>
      <dsp:spPr>
        <a:xfrm rot="5400000">
          <a:off x="2982461" y="-2251804"/>
          <a:ext cx="678466" cy="5182076"/>
        </a:xfrm>
        <a:prstGeom prst="round2SameRect">
          <a:avLst/>
        </a:prstGeom>
        <a:solidFill>
          <a:schemeClr val="lt1">
            <a:alpha val="90000"/>
            <a:hueOff val="0"/>
            <a:satOff val="0"/>
            <a:lumOff val="0"/>
            <a:alphaOff val="0"/>
          </a:schemeClr>
        </a:solidFill>
        <a:ln w="12700" cap="flat" cmpd="sng" algn="ctr">
          <a:solidFill>
            <a:schemeClr val="tx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just" defTabSz="800100">
            <a:lnSpc>
              <a:spcPct val="90000"/>
            </a:lnSpc>
            <a:spcBef>
              <a:spcPct val="0"/>
            </a:spcBef>
            <a:spcAft>
              <a:spcPct val="15000"/>
            </a:spcAft>
            <a:buNone/>
          </a:pPr>
          <a:r>
            <a:rPr lang="en-US" sz="1800" kern="1200" dirty="0"/>
            <a:t>Start from the root node</a:t>
          </a:r>
          <a:endParaRPr lang="en-IN" sz="1800" kern="1200" dirty="0"/>
        </a:p>
      </dsp:txBody>
      <dsp:txXfrm rot="-5400000">
        <a:off x="730656" y="33121"/>
        <a:ext cx="5148956" cy="612226"/>
      </dsp:txXfrm>
    </dsp:sp>
    <dsp:sp modelId="{73D70BA1-1186-4874-9FCB-12DE03FD8001}">
      <dsp:nvSpPr>
        <dsp:cNvPr id="0" name=""/>
        <dsp:cNvSpPr/>
      </dsp:nvSpPr>
      <dsp:spPr>
        <a:xfrm rot="5400000">
          <a:off x="-156569" y="1053062"/>
          <a:ext cx="1043795" cy="730656"/>
        </a:xfrm>
        <a:prstGeom prst="chevron">
          <a:avLst/>
        </a:prstGeom>
        <a:solidFill>
          <a:schemeClr val="tx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2</a:t>
          </a:r>
          <a:endParaRPr lang="en-IN" sz="2000" kern="1200" dirty="0"/>
        </a:p>
      </dsp:txBody>
      <dsp:txXfrm rot="-5400000">
        <a:off x="1" y="1261820"/>
        <a:ext cx="730656" cy="313139"/>
      </dsp:txXfrm>
    </dsp:sp>
    <dsp:sp modelId="{BDF5CF39-55E2-44A6-9E1C-66A5C3E0A69C}">
      <dsp:nvSpPr>
        <dsp:cNvPr id="0" name=""/>
        <dsp:cNvSpPr/>
      </dsp:nvSpPr>
      <dsp:spPr>
        <a:xfrm rot="5400000">
          <a:off x="2982461" y="-1355311"/>
          <a:ext cx="678466" cy="5182076"/>
        </a:xfrm>
        <a:prstGeom prst="round2SameRect">
          <a:avLst/>
        </a:prstGeom>
        <a:solidFill>
          <a:schemeClr val="lt1">
            <a:alpha val="90000"/>
            <a:hueOff val="0"/>
            <a:satOff val="0"/>
            <a:lumOff val="0"/>
            <a:alphaOff val="0"/>
          </a:schemeClr>
        </a:solidFill>
        <a:ln w="12700" cap="flat" cmpd="sng" algn="ctr">
          <a:solidFill>
            <a:schemeClr val="tx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just" defTabSz="800100">
            <a:lnSpc>
              <a:spcPct val="90000"/>
            </a:lnSpc>
            <a:spcBef>
              <a:spcPct val="0"/>
            </a:spcBef>
            <a:spcAft>
              <a:spcPct val="15000"/>
            </a:spcAft>
            <a:buFont typeface="Arial" panose="020B0604020202020204" pitchFamily="34" charset="0"/>
            <a:buNone/>
          </a:pPr>
          <a:r>
            <a:rPr lang="en-US" sz="1800" b="0" i="0" kern="1200" dirty="0"/>
            <a:t>Explore the leftmost child node recursively until you</a:t>
          </a:r>
          <a:endParaRPr lang="en-IN" sz="1800" kern="1200" dirty="0"/>
        </a:p>
        <a:p>
          <a:pPr marL="171450" lvl="1" indent="-171450" algn="l" defTabSz="800100">
            <a:lnSpc>
              <a:spcPct val="90000"/>
            </a:lnSpc>
            <a:spcBef>
              <a:spcPct val="0"/>
            </a:spcBef>
            <a:spcAft>
              <a:spcPct val="15000"/>
            </a:spcAft>
            <a:buFont typeface="Arial" panose="020B0604020202020204" pitchFamily="34" charset="0"/>
            <a:buNone/>
          </a:pPr>
          <a:r>
            <a:rPr lang="en-US" sz="1800" b="0" i="0" kern="1200" dirty="0"/>
            <a:t>reach a leaf node or a goal state</a:t>
          </a:r>
          <a:endParaRPr lang="en-IN" sz="1800" kern="1200" dirty="0"/>
        </a:p>
      </dsp:txBody>
      <dsp:txXfrm rot="-5400000">
        <a:off x="730656" y="929614"/>
        <a:ext cx="5148956" cy="612226"/>
      </dsp:txXfrm>
    </dsp:sp>
    <dsp:sp modelId="{47509BE0-7637-4D56-A86E-D767B0E15CE0}">
      <dsp:nvSpPr>
        <dsp:cNvPr id="0" name=""/>
        <dsp:cNvSpPr/>
      </dsp:nvSpPr>
      <dsp:spPr>
        <a:xfrm rot="5400000">
          <a:off x="-156569" y="1946982"/>
          <a:ext cx="1043795" cy="730656"/>
        </a:xfrm>
        <a:prstGeom prst="chevron">
          <a:avLst/>
        </a:prstGeom>
        <a:solidFill>
          <a:schemeClr val="tx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3</a:t>
          </a:r>
          <a:endParaRPr lang="en-IN" sz="2000" kern="1200" dirty="0"/>
        </a:p>
      </dsp:txBody>
      <dsp:txXfrm rot="-5400000">
        <a:off x="1" y="2155740"/>
        <a:ext cx="730656" cy="313139"/>
      </dsp:txXfrm>
    </dsp:sp>
    <dsp:sp modelId="{D3F805B5-1EFD-4BC4-BCEC-C82E76F32E9C}">
      <dsp:nvSpPr>
        <dsp:cNvPr id="0" name=""/>
        <dsp:cNvSpPr/>
      </dsp:nvSpPr>
      <dsp:spPr>
        <a:xfrm rot="5400000">
          <a:off x="2982461" y="-461391"/>
          <a:ext cx="678466" cy="5182076"/>
        </a:xfrm>
        <a:prstGeom prst="round2SameRect">
          <a:avLst/>
        </a:prstGeom>
        <a:solidFill>
          <a:schemeClr val="lt1">
            <a:alpha val="90000"/>
            <a:hueOff val="0"/>
            <a:satOff val="0"/>
            <a:lumOff val="0"/>
            <a:alphaOff val="0"/>
          </a:schemeClr>
        </a:solidFill>
        <a:ln w="12700" cap="flat" cmpd="sng" algn="ctr">
          <a:solidFill>
            <a:schemeClr val="tx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just" defTabSz="800100">
            <a:lnSpc>
              <a:spcPct val="90000"/>
            </a:lnSpc>
            <a:spcBef>
              <a:spcPct val="0"/>
            </a:spcBef>
            <a:spcAft>
              <a:spcPct val="15000"/>
            </a:spcAft>
            <a:buNone/>
          </a:pPr>
          <a:r>
            <a:rPr lang="en-US" sz="1800" b="0" i="0" kern="1200" dirty="0"/>
            <a:t>If a goal state is reached, return the solution</a:t>
          </a:r>
          <a:endParaRPr lang="en-IN" sz="1800" kern="1200" dirty="0"/>
        </a:p>
      </dsp:txBody>
      <dsp:txXfrm rot="-5400000">
        <a:off x="730656" y="1823534"/>
        <a:ext cx="5148956" cy="612226"/>
      </dsp:txXfrm>
    </dsp:sp>
    <dsp:sp modelId="{5B672EF5-C073-4353-B57E-990A3C0ACECA}">
      <dsp:nvSpPr>
        <dsp:cNvPr id="0" name=""/>
        <dsp:cNvSpPr/>
      </dsp:nvSpPr>
      <dsp:spPr>
        <a:xfrm rot="5400000">
          <a:off x="-156569" y="2840902"/>
          <a:ext cx="1043795" cy="730656"/>
        </a:xfrm>
        <a:prstGeom prst="chevron">
          <a:avLst/>
        </a:prstGeom>
        <a:solidFill>
          <a:schemeClr val="tx2"/>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t>4</a:t>
          </a:r>
          <a:endParaRPr lang="en-IN" sz="2000" kern="1200" dirty="0"/>
        </a:p>
      </dsp:txBody>
      <dsp:txXfrm rot="-5400000">
        <a:off x="1" y="3049660"/>
        <a:ext cx="730656" cy="313139"/>
      </dsp:txXfrm>
    </dsp:sp>
    <dsp:sp modelId="{101C0388-ADB0-4B4F-8F4B-AB7DDA0D04CF}">
      <dsp:nvSpPr>
        <dsp:cNvPr id="0" name=""/>
        <dsp:cNvSpPr/>
      </dsp:nvSpPr>
      <dsp:spPr>
        <a:xfrm rot="5400000">
          <a:off x="2982461" y="432528"/>
          <a:ext cx="678466" cy="5182076"/>
        </a:xfrm>
        <a:prstGeom prst="round2SameRect">
          <a:avLst/>
        </a:prstGeom>
        <a:noFill/>
        <a:ln w="12700" cap="flat" cmpd="sng" algn="ctr">
          <a:solidFill>
            <a:schemeClr val="tx2"/>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11430" rIns="11430" bIns="11430" numCol="1" spcCol="1270" anchor="ctr" anchorCtr="0">
          <a:noAutofit/>
        </a:bodyPr>
        <a:lstStyle/>
        <a:p>
          <a:pPr marL="171450" lvl="1" indent="-171450" algn="just" defTabSz="800100">
            <a:lnSpc>
              <a:spcPct val="90000"/>
            </a:lnSpc>
            <a:spcBef>
              <a:spcPct val="0"/>
            </a:spcBef>
            <a:spcAft>
              <a:spcPct val="15000"/>
            </a:spcAft>
            <a:buNone/>
          </a:pPr>
          <a:r>
            <a:rPr lang="en-US" sz="1800" b="0" i="0" kern="1200" dirty="0"/>
            <a:t>If a leaf node is reached without finding a solution,</a:t>
          </a:r>
          <a:endParaRPr lang="en-IN" sz="1800" kern="1200" dirty="0"/>
        </a:p>
        <a:p>
          <a:pPr marL="171450" lvl="1" indent="-171450" algn="just" defTabSz="800100">
            <a:lnSpc>
              <a:spcPct val="90000"/>
            </a:lnSpc>
            <a:spcBef>
              <a:spcPct val="0"/>
            </a:spcBef>
            <a:spcAft>
              <a:spcPct val="15000"/>
            </a:spcAft>
            <a:buNone/>
          </a:pPr>
          <a:r>
            <a:rPr lang="en-US" sz="1800" b="0" i="0" kern="1200" dirty="0"/>
            <a:t>backtrack to explore other branches</a:t>
          </a:r>
          <a:endParaRPr lang="en-IN" sz="1800" kern="1200" dirty="0"/>
        </a:p>
      </dsp:txBody>
      <dsp:txXfrm rot="-5400000">
        <a:off x="730656" y="2717453"/>
        <a:ext cx="5148956" cy="612226"/>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gif>
</file>

<file path=ppt/media/image3.pn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9351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372816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9670595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3963130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618061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538040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FEFEF"/>
          </a:solidFill>
          <a:ln/>
        </p:spPr>
      </p:sp>
      <p:sp>
        <p:nvSpPr>
          <p:cNvPr id="3" name="Shape 1"/>
          <p:cNvSpPr/>
          <p:nvPr/>
        </p:nvSpPr>
        <p:spPr>
          <a:xfrm>
            <a:off x="0" y="0"/>
            <a:ext cx="14630400" cy="8229600"/>
          </a:xfrm>
          <a:prstGeom prst="rect">
            <a:avLst/>
          </a:prstGeom>
          <a:solidFill>
            <a:srgbClr val="FCFCFC"/>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334012" y="2359109"/>
            <a:ext cx="7026494" cy="1956435"/>
          </a:xfrm>
          <a:prstGeom prst="rect">
            <a:avLst/>
          </a:prstGeom>
          <a:noFill/>
          <a:ln/>
        </p:spPr>
        <p:txBody>
          <a:bodyPr wrap="square" lIns="0" tIns="0" rIns="0" bIns="0" rtlCol="0" anchor="t"/>
          <a:lstStyle/>
          <a:p>
            <a:pPr marL="0" indent="0">
              <a:lnSpc>
                <a:spcPts val="7700"/>
              </a:lnSpc>
              <a:buNone/>
            </a:pPr>
            <a:r>
              <a:rPr lang="en-US" sz="6400" b="1" dirty="0">
                <a:solidFill>
                  <a:srgbClr val="1D1D1B"/>
                </a:solidFill>
                <a:latin typeface="Arial Rounded MT Bold" panose="020F0704030504030204" pitchFamily="34" charset="0"/>
                <a:ea typeface="Tomorrow" pitchFamily="34" charset="-122"/>
                <a:cs typeface="Tomorrow" pitchFamily="34" charset="-120"/>
              </a:rPr>
              <a:t>8-Puzzle Problem</a:t>
            </a:r>
          </a:p>
          <a:p>
            <a:pPr marL="0" indent="0">
              <a:lnSpc>
                <a:spcPts val="7700"/>
              </a:lnSpc>
              <a:buNone/>
            </a:pPr>
            <a:r>
              <a:rPr lang="en-US" sz="6400" b="1" dirty="0">
                <a:solidFill>
                  <a:srgbClr val="1D1D1B"/>
                </a:solidFill>
                <a:latin typeface="Arial Rounded MT Bold" panose="020F0704030504030204" pitchFamily="34" charset="0"/>
              </a:rPr>
              <a:t>Using BFS and DFS</a:t>
            </a:r>
            <a:endParaRPr lang="en-US" sz="6400" b="1" dirty="0">
              <a:latin typeface="Arial Rounded MT Bold" panose="020F0704030504030204" pitchFamily="34" charset="0"/>
            </a:endParaRPr>
          </a:p>
        </p:txBody>
      </p:sp>
      <p:sp>
        <p:nvSpPr>
          <p:cNvPr id="5" name="Shape 2"/>
          <p:cNvSpPr/>
          <p:nvPr/>
        </p:nvSpPr>
        <p:spPr>
          <a:xfrm>
            <a:off x="793790" y="5572006"/>
            <a:ext cx="362903" cy="362903"/>
          </a:xfrm>
          <a:prstGeom prst="roundRect">
            <a:avLst>
              <a:gd name="adj" fmla="val 25194296"/>
            </a:avLst>
          </a:prstGeom>
          <a:noFill/>
          <a:ln w="7620">
            <a:solidFill>
              <a:srgbClr val="FFFFFF"/>
            </a:solidFill>
            <a:prstDash val="solid"/>
          </a:ln>
        </p:spPr>
      </p:sp>
      <p:pic>
        <p:nvPicPr>
          <p:cNvPr id="9" name="Picture 8">
            <a:extLst>
              <a:ext uri="{FF2B5EF4-FFF2-40B4-BE49-F238E27FC236}">
                <a16:creationId xmlns:a16="http://schemas.microsoft.com/office/drawing/2014/main" id="{50433119-23DC-B433-917C-B96E4BEE965F}"/>
              </a:ext>
            </a:extLst>
          </p:cNvPr>
          <p:cNvPicPr>
            <a:picLocks noChangeAspect="1"/>
          </p:cNvPicPr>
          <p:nvPr/>
        </p:nvPicPr>
        <p:blipFill>
          <a:blip r:embed="rId3"/>
          <a:stretch>
            <a:fillRect/>
          </a:stretch>
        </p:blipFill>
        <p:spPr>
          <a:xfrm>
            <a:off x="7360506" y="542626"/>
            <a:ext cx="7222513" cy="7144347"/>
          </a:xfrm>
          <a:prstGeom prst="rect">
            <a:avLst/>
          </a:prstGeom>
        </p:spPr>
      </p:pic>
      <p:sp>
        <p:nvSpPr>
          <p:cNvPr id="10" name="Rectangle 9">
            <a:extLst>
              <a:ext uri="{FF2B5EF4-FFF2-40B4-BE49-F238E27FC236}">
                <a16:creationId xmlns:a16="http://schemas.microsoft.com/office/drawing/2014/main" id="{48EDBF82-A35C-FF5E-BCEC-9B7A4A0B3D44}"/>
              </a:ext>
            </a:extLst>
          </p:cNvPr>
          <p:cNvSpPr/>
          <p:nvPr/>
        </p:nvSpPr>
        <p:spPr>
          <a:xfrm>
            <a:off x="12623180" y="7741388"/>
            <a:ext cx="2007213" cy="4512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TextBox 10">
            <a:extLst>
              <a:ext uri="{FF2B5EF4-FFF2-40B4-BE49-F238E27FC236}">
                <a16:creationId xmlns:a16="http://schemas.microsoft.com/office/drawing/2014/main" id="{5C8169B9-332B-2979-D171-F4D53F6DCDF2}"/>
              </a:ext>
            </a:extLst>
          </p:cNvPr>
          <p:cNvSpPr txBox="1"/>
          <p:nvPr/>
        </p:nvSpPr>
        <p:spPr>
          <a:xfrm>
            <a:off x="503860" y="5367610"/>
            <a:ext cx="6185647" cy="1569660"/>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Team members:</a:t>
            </a:r>
          </a:p>
          <a:p>
            <a:r>
              <a:rPr lang="en-US" sz="2400" dirty="0">
                <a:latin typeface="Times New Roman" panose="02020603050405020304" pitchFamily="18" charset="0"/>
                <a:cs typeface="Times New Roman" panose="02020603050405020304" pitchFamily="18" charset="0"/>
              </a:rPr>
              <a:t>1. Harita Joshi</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2. Janhavi Gundawar</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3. Ritesh Bagade</a:t>
            </a:r>
            <a:endParaRPr lang="en-IN" sz="24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3CF495FB-E157-6B40-EFE6-69EB75838488}"/>
              </a:ext>
            </a:extLst>
          </p:cNvPr>
          <p:cNvGrpSpPr/>
          <p:nvPr/>
        </p:nvGrpSpPr>
        <p:grpSpPr>
          <a:xfrm>
            <a:off x="-4" y="-123630"/>
            <a:ext cx="14753347" cy="1457131"/>
            <a:chOff x="-5" y="-123630"/>
            <a:chExt cx="18441684" cy="1457131"/>
          </a:xfrm>
        </p:grpSpPr>
        <p:grpSp>
          <p:nvGrpSpPr>
            <p:cNvPr id="18" name="Group 17">
              <a:extLst>
                <a:ext uri="{FF2B5EF4-FFF2-40B4-BE49-F238E27FC236}">
                  <a16:creationId xmlns:a16="http://schemas.microsoft.com/office/drawing/2014/main" id="{18D2E117-7144-DA7E-E7A1-CCD370EB3B3C}"/>
                </a:ext>
              </a:extLst>
            </p:cNvPr>
            <p:cNvGrpSpPr/>
            <p:nvPr/>
          </p:nvGrpSpPr>
          <p:grpSpPr>
            <a:xfrm>
              <a:off x="-5" y="-123630"/>
              <a:ext cx="18441684" cy="1457131"/>
              <a:chOff x="-5" y="-123630"/>
              <a:chExt cx="18441684" cy="1457131"/>
            </a:xfrm>
          </p:grpSpPr>
          <p:grpSp>
            <p:nvGrpSpPr>
              <p:cNvPr id="20" name="Group 2">
                <a:extLst>
                  <a:ext uri="{FF2B5EF4-FFF2-40B4-BE49-F238E27FC236}">
                    <a16:creationId xmlns:a16="http://schemas.microsoft.com/office/drawing/2014/main" id="{A5322B55-1912-2100-A06C-3275FA54ED37}"/>
                  </a:ext>
                </a:extLst>
              </p:cNvPr>
              <p:cNvGrpSpPr/>
              <p:nvPr/>
            </p:nvGrpSpPr>
            <p:grpSpPr>
              <a:xfrm>
                <a:off x="0" y="-123630"/>
                <a:ext cx="18441679" cy="1457131"/>
                <a:chOff x="0" y="-57150"/>
                <a:chExt cx="4857068" cy="673576"/>
              </a:xfrm>
            </p:grpSpPr>
            <p:sp>
              <p:nvSpPr>
                <p:cNvPr id="22" name="Freeform 3">
                  <a:extLst>
                    <a:ext uri="{FF2B5EF4-FFF2-40B4-BE49-F238E27FC236}">
                      <a16:creationId xmlns:a16="http://schemas.microsoft.com/office/drawing/2014/main" id="{4830D734-B83C-6EAF-56D6-8B45F5BC8D33}"/>
                    </a:ext>
                  </a:extLst>
                </p:cNvPr>
                <p:cNvSpPr/>
                <p:nvPr/>
              </p:nvSpPr>
              <p:spPr>
                <a:xfrm>
                  <a:off x="0" y="0"/>
                  <a:ext cx="4816592" cy="477475"/>
                </a:xfrm>
                <a:custGeom>
                  <a:avLst/>
                  <a:gdLst/>
                  <a:ahLst/>
                  <a:cxnLst/>
                  <a:rect l="l" t="t" r="r" b="b"/>
                  <a:pathLst>
                    <a:path w="4816592" h="616426">
                      <a:moveTo>
                        <a:pt x="0" y="0"/>
                      </a:moveTo>
                      <a:lnTo>
                        <a:pt x="4816592" y="0"/>
                      </a:lnTo>
                      <a:lnTo>
                        <a:pt x="4816592" y="616426"/>
                      </a:lnTo>
                      <a:lnTo>
                        <a:pt x="0" y="616426"/>
                      </a:lnTo>
                      <a:close/>
                    </a:path>
                  </a:pathLst>
                </a:custGeom>
                <a:solidFill>
                  <a:schemeClr val="tx2"/>
                </a:solidFill>
              </p:spPr>
            </p:sp>
            <p:sp>
              <p:nvSpPr>
                <p:cNvPr id="23" name="TextBox 4">
                  <a:extLst>
                    <a:ext uri="{FF2B5EF4-FFF2-40B4-BE49-F238E27FC236}">
                      <a16:creationId xmlns:a16="http://schemas.microsoft.com/office/drawing/2014/main" id="{F50BC085-B227-8A60-6035-7EFBEDE5D7DA}"/>
                    </a:ext>
                  </a:extLst>
                </p:cNvPr>
                <p:cNvSpPr txBox="1"/>
                <p:nvPr/>
              </p:nvSpPr>
              <p:spPr>
                <a:xfrm>
                  <a:off x="0" y="-57150"/>
                  <a:ext cx="4857068" cy="673576"/>
                </a:xfrm>
                <a:prstGeom prst="rect">
                  <a:avLst/>
                </a:prstGeom>
              </p:spPr>
              <p:txBody>
                <a:bodyPr lIns="50800" tIns="50800" rIns="50800" bIns="50800" rtlCol="0" anchor="ctr"/>
                <a:lstStyle/>
                <a:p>
                  <a:pPr algn="ctr">
                    <a:lnSpc>
                      <a:spcPts val="3639"/>
                    </a:lnSpc>
                  </a:pPr>
                  <a:endParaRPr/>
                </a:p>
              </p:txBody>
            </p:sp>
          </p:grpSp>
          <p:pic>
            <p:nvPicPr>
              <p:cNvPr id="21" name="Picture 25">
                <a:extLst>
                  <a:ext uri="{FF2B5EF4-FFF2-40B4-BE49-F238E27FC236}">
                    <a16:creationId xmlns:a16="http://schemas.microsoft.com/office/drawing/2014/main" id="{5339C935-DC0C-7860-206E-B12BA108D8A4}"/>
                  </a:ext>
                </a:extLst>
              </p:cNvPr>
              <p:cNvPicPr>
                <a:picLocks noChangeAspect="1"/>
              </p:cNvPicPr>
              <p:nvPr/>
            </p:nvPicPr>
            <p:blipFill>
              <a:blip r:embed="rId3">
                <a:alphaModFix amt="14000"/>
              </a:blip>
              <a:srcRect t="45734" b="45734"/>
              <a:stretch>
                <a:fillRect/>
              </a:stretch>
            </p:blipFill>
            <p:spPr>
              <a:xfrm>
                <a:off x="-5" y="1103"/>
                <a:ext cx="18287996" cy="988462"/>
              </a:xfrm>
              <a:prstGeom prst="rect">
                <a:avLst/>
              </a:prstGeom>
            </p:spPr>
          </p:pic>
        </p:grpSp>
        <p:sp>
          <p:nvSpPr>
            <p:cNvPr id="19" name="TextBox 9">
              <a:extLst>
                <a:ext uri="{FF2B5EF4-FFF2-40B4-BE49-F238E27FC236}">
                  <a16:creationId xmlns:a16="http://schemas.microsoft.com/office/drawing/2014/main" id="{F3BFE120-78E5-95B8-B1FD-8842FFFD5C7B}"/>
                </a:ext>
              </a:extLst>
            </p:cNvPr>
            <p:cNvSpPr txBox="1"/>
            <p:nvPr/>
          </p:nvSpPr>
          <p:spPr>
            <a:xfrm>
              <a:off x="1655171" y="-65570"/>
              <a:ext cx="15103511" cy="1032911"/>
            </a:xfrm>
            <a:prstGeom prst="rect">
              <a:avLst/>
            </a:prstGeom>
          </p:spPr>
          <p:txBody>
            <a:bodyPr wrap="square" lIns="0" tIns="0" rIns="0" bIns="0" rtlCol="0" anchor="t">
              <a:spAutoFit/>
            </a:bodyPr>
            <a:lstStyle/>
            <a:p>
              <a:pPr algn="ctr">
                <a:lnSpc>
                  <a:spcPts val="9099"/>
                </a:lnSpc>
              </a:pPr>
              <a:r>
                <a:rPr lang="en-US" sz="4800" b="1" dirty="0">
                  <a:solidFill>
                    <a:srgbClr val="FFFFFF"/>
                  </a:solidFill>
                  <a:latin typeface="Arial Rounded MT Bold" panose="020F0704030504030204" pitchFamily="34" charset="0"/>
                  <a:ea typeface="Klein Bold"/>
                  <a:cs typeface="Klein Bold"/>
                  <a:sym typeface="Klein Bold"/>
                </a:rPr>
                <a:t>What is 8-puzzle problem?</a:t>
              </a:r>
            </a:p>
          </p:txBody>
        </p:sp>
      </p:grpSp>
      <p:sp>
        <p:nvSpPr>
          <p:cNvPr id="24" name="TextBox 23">
            <a:extLst>
              <a:ext uri="{FF2B5EF4-FFF2-40B4-BE49-F238E27FC236}">
                <a16:creationId xmlns:a16="http://schemas.microsoft.com/office/drawing/2014/main" id="{B1678BBA-D495-609D-7C80-CD233E90D033}"/>
              </a:ext>
            </a:extLst>
          </p:cNvPr>
          <p:cNvSpPr txBox="1"/>
          <p:nvPr/>
        </p:nvSpPr>
        <p:spPr>
          <a:xfrm>
            <a:off x="185677" y="1259725"/>
            <a:ext cx="13992902" cy="2570704"/>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8-puzzle problem is a classic search problem in artificial intelligence. It was invented and popularized by Noyes Palmer Chapman in the 1870s.</a:t>
            </a:r>
          </a:p>
          <a:p>
            <a:pPr marL="457200" indent="-4572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Given a 3×3 board with 8 tiles (each numbered from 1 to 8) and one empty space, the goal is to place the numbers to match the final configuration using the empty space. We can slide four adjacent tiles (left, right, above, and below) into the empty space.</a:t>
            </a:r>
            <a:endParaRPr lang="en-IN" sz="2200" dirty="0">
              <a:latin typeface="Times New Roman" panose="02020603050405020304" pitchFamily="18" charset="0"/>
              <a:cs typeface="Times New Roman" panose="02020603050405020304" pitchFamily="18" charset="0"/>
            </a:endParaRPr>
          </a:p>
        </p:txBody>
      </p:sp>
      <p:grpSp>
        <p:nvGrpSpPr>
          <p:cNvPr id="26" name="Group 25">
            <a:extLst>
              <a:ext uri="{FF2B5EF4-FFF2-40B4-BE49-F238E27FC236}">
                <a16:creationId xmlns:a16="http://schemas.microsoft.com/office/drawing/2014/main" id="{17177497-D72F-1FCF-4A0F-626A5FB5015D}"/>
              </a:ext>
            </a:extLst>
          </p:cNvPr>
          <p:cNvGrpSpPr/>
          <p:nvPr/>
        </p:nvGrpSpPr>
        <p:grpSpPr>
          <a:xfrm>
            <a:off x="419062" y="4174870"/>
            <a:ext cx="7556540" cy="3566518"/>
            <a:chOff x="6280190" y="3882271"/>
            <a:chExt cx="7556540" cy="3566518"/>
          </a:xfrm>
        </p:grpSpPr>
        <p:sp>
          <p:nvSpPr>
            <p:cNvPr id="27" name="Shape 2">
              <a:extLst>
                <a:ext uri="{FF2B5EF4-FFF2-40B4-BE49-F238E27FC236}">
                  <a16:creationId xmlns:a16="http://schemas.microsoft.com/office/drawing/2014/main" id="{FF5F9634-5EE2-F918-8D0C-48E32EAD699C}"/>
                </a:ext>
              </a:extLst>
            </p:cNvPr>
            <p:cNvSpPr/>
            <p:nvPr/>
          </p:nvSpPr>
          <p:spPr>
            <a:xfrm>
              <a:off x="6280190" y="3882271"/>
              <a:ext cx="3664863" cy="1669852"/>
            </a:xfrm>
            <a:prstGeom prst="roundRect">
              <a:avLst>
                <a:gd name="adj" fmla="val 2038"/>
              </a:avLst>
            </a:prstGeom>
            <a:solidFill>
              <a:schemeClr val="tx2">
                <a:lumMod val="20000"/>
                <a:lumOff val="80000"/>
              </a:schemeClr>
            </a:solidFill>
            <a:ln/>
          </p:spPr>
        </p:sp>
        <p:sp>
          <p:nvSpPr>
            <p:cNvPr id="28" name="Text 3">
              <a:extLst>
                <a:ext uri="{FF2B5EF4-FFF2-40B4-BE49-F238E27FC236}">
                  <a16:creationId xmlns:a16="http://schemas.microsoft.com/office/drawing/2014/main" id="{73C3A19C-E055-0D2E-0196-166A719C0C58}"/>
                </a:ext>
              </a:extLst>
            </p:cNvPr>
            <p:cNvSpPr/>
            <p:nvPr/>
          </p:nvSpPr>
          <p:spPr>
            <a:xfrm>
              <a:off x="6507004" y="4109085"/>
              <a:ext cx="2835235" cy="354330"/>
            </a:xfrm>
            <a:prstGeom prst="rect">
              <a:avLst/>
            </a:prstGeom>
            <a:noFill/>
            <a:ln/>
          </p:spPr>
          <p:txBody>
            <a:bodyPr wrap="none" lIns="0" tIns="0" rIns="0" bIns="0" rtlCol="0" anchor="t"/>
            <a:lstStyle/>
            <a:p>
              <a:pPr marL="0" indent="0">
                <a:lnSpc>
                  <a:spcPts val="2750"/>
                </a:lnSpc>
                <a:buNone/>
              </a:pPr>
              <a:r>
                <a:rPr lang="en-US" sz="2200" b="1" dirty="0">
                  <a:latin typeface="Times New Roman" panose="02020603050405020304" pitchFamily="18" charset="0"/>
                  <a:ea typeface="Tomorrow" pitchFamily="34" charset="-122"/>
                  <a:cs typeface="Times New Roman" panose="02020603050405020304" pitchFamily="18" charset="0"/>
                </a:rPr>
                <a:t>Initial State</a:t>
              </a:r>
              <a:endParaRPr lang="en-US" sz="2200" b="1" dirty="0">
                <a:latin typeface="Times New Roman" panose="02020603050405020304" pitchFamily="18" charset="0"/>
                <a:cs typeface="Times New Roman" panose="02020603050405020304" pitchFamily="18" charset="0"/>
              </a:endParaRPr>
            </a:p>
          </p:txBody>
        </p:sp>
        <p:sp>
          <p:nvSpPr>
            <p:cNvPr id="29" name="Text 4">
              <a:extLst>
                <a:ext uri="{FF2B5EF4-FFF2-40B4-BE49-F238E27FC236}">
                  <a16:creationId xmlns:a16="http://schemas.microsoft.com/office/drawing/2014/main" id="{78BB9439-A358-F468-CA05-14A79A759D1A}"/>
                </a:ext>
              </a:extLst>
            </p:cNvPr>
            <p:cNvSpPr/>
            <p:nvPr/>
          </p:nvSpPr>
          <p:spPr>
            <a:xfrm>
              <a:off x="6507004" y="4599503"/>
              <a:ext cx="3211235" cy="725805"/>
            </a:xfrm>
            <a:prstGeom prst="rect">
              <a:avLst/>
            </a:prstGeom>
            <a:noFill/>
            <a:ln/>
          </p:spPr>
          <p:txBody>
            <a:bodyPr wrap="square" lIns="0" tIns="0" rIns="0" bIns="0" rtlCol="0" anchor="t"/>
            <a:lstStyle/>
            <a:p>
              <a:pPr marL="0" indent="0">
                <a:lnSpc>
                  <a:spcPts val="2850"/>
                </a:lnSpc>
                <a:buNone/>
              </a:pPr>
              <a:r>
                <a:rPr lang="en-US" sz="2000" dirty="0">
                  <a:latin typeface="Times New Roman" panose="02020603050405020304" pitchFamily="18" charset="0"/>
                  <a:ea typeface="Tomorrow" pitchFamily="34" charset="-122"/>
                  <a:cs typeface="Times New Roman" panose="02020603050405020304" pitchFamily="18" charset="0"/>
                </a:rPr>
                <a:t>The starting position of the tiles on the grid.</a:t>
              </a:r>
              <a:endParaRPr lang="en-US" sz="2000" dirty="0">
                <a:latin typeface="Times New Roman" panose="02020603050405020304" pitchFamily="18" charset="0"/>
                <a:cs typeface="Times New Roman" panose="02020603050405020304" pitchFamily="18" charset="0"/>
              </a:endParaRPr>
            </a:p>
          </p:txBody>
        </p:sp>
        <p:sp>
          <p:nvSpPr>
            <p:cNvPr id="30" name="Shape 5">
              <a:extLst>
                <a:ext uri="{FF2B5EF4-FFF2-40B4-BE49-F238E27FC236}">
                  <a16:creationId xmlns:a16="http://schemas.microsoft.com/office/drawing/2014/main" id="{E6506F7B-5729-7559-4E73-96A94BEE018F}"/>
                </a:ext>
              </a:extLst>
            </p:cNvPr>
            <p:cNvSpPr/>
            <p:nvPr/>
          </p:nvSpPr>
          <p:spPr>
            <a:xfrm>
              <a:off x="10171867" y="3882271"/>
              <a:ext cx="3664863" cy="1669852"/>
            </a:xfrm>
            <a:prstGeom prst="roundRect">
              <a:avLst>
                <a:gd name="adj" fmla="val 2038"/>
              </a:avLst>
            </a:prstGeom>
            <a:solidFill>
              <a:schemeClr val="tx2">
                <a:lumMod val="20000"/>
                <a:lumOff val="80000"/>
              </a:schemeClr>
            </a:solidFill>
            <a:ln/>
          </p:spPr>
        </p:sp>
        <p:sp>
          <p:nvSpPr>
            <p:cNvPr id="31" name="Text 6">
              <a:extLst>
                <a:ext uri="{FF2B5EF4-FFF2-40B4-BE49-F238E27FC236}">
                  <a16:creationId xmlns:a16="http://schemas.microsoft.com/office/drawing/2014/main" id="{26AB5F8F-DE10-D9AF-8FE3-588811145663}"/>
                </a:ext>
              </a:extLst>
            </p:cNvPr>
            <p:cNvSpPr/>
            <p:nvPr/>
          </p:nvSpPr>
          <p:spPr>
            <a:xfrm>
              <a:off x="10398681" y="4109085"/>
              <a:ext cx="2835235" cy="354330"/>
            </a:xfrm>
            <a:prstGeom prst="rect">
              <a:avLst/>
            </a:prstGeom>
            <a:noFill/>
            <a:ln/>
          </p:spPr>
          <p:txBody>
            <a:bodyPr wrap="none" lIns="0" tIns="0" rIns="0" bIns="0" rtlCol="0" anchor="t"/>
            <a:lstStyle/>
            <a:p>
              <a:pPr marL="0" indent="0">
                <a:lnSpc>
                  <a:spcPts val="2750"/>
                </a:lnSpc>
                <a:buNone/>
              </a:pPr>
              <a:r>
                <a:rPr lang="en-US" sz="2200" b="1" dirty="0">
                  <a:latin typeface="Times New Roman" panose="02020603050405020304" pitchFamily="18" charset="0"/>
                  <a:ea typeface="Tomorrow" pitchFamily="34" charset="-122"/>
                  <a:cs typeface="Times New Roman" panose="02020603050405020304" pitchFamily="18" charset="0"/>
                </a:rPr>
                <a:t>Goal</a:t>
              </a:r>
              <a:r>
                <a:rPr lang="en-US" sz="2200" dirty="0">
                  <a:latin typeface="Tomorrow" pitchFamily="34" charset="0"/>
                  <a:ea typeface="Tomorrow" pitchFamily="34" charset="-122"/>
                  <a:cs typeface="Tomorrow" pitchFamily="34" charset="-120"/>
                </a:rPr>
                <a:t> </a:t>
              </a:r>
              <a:r>
                <a:rPr lang="en-US" sz="2200" b="1" dirty="0">
                  <a:latin typeface="Times New Roman" panose="02020603050405020304" pitchFamily="18" charset="0"/>
                  <a:ea typeface="Tomorrow" pitchFamily="34" charset="-122"/>
                  <a:cs typeface="Times New Roman" panose="02020603050405020304" pitchFamily="18" charset="0"/>
                </a:rPr>
                <a:t>State</a:t>
              </a:r>
              <a:endParaRPr lang="en-US" sz="2200" b="1" dirty="0">
                <a:latin typeface="Times New Roman" panose="02020603050405020304" pitchFamily="18" charset="0"/>
                <a:cs typeface="Times New Roman" panose="02020603050405020304" pitchFamily="18" charset="0"/>
              </a:endParaRPr>
            </a:p>
          </p:txBody>
        </p:sp>
        <p:sp>
          <p:nvSpPr>
            <p:cNvPr id="32" name="Text 7">
              <a:extLst>
                <a:ext uri="{FF2B5EF4-FFF2-40B4-BE49-F238E27FC236}">
                  <a16:creationId xmlns:a16="http://schemas.microsoft.com/office/drawing/2014/main" id="{C83D081B-FA35-B1A2-20D6-54205A445BBC}"/>
                </a:ext>
              </a:extLst>
            </p:cNvPr>
            <p:cNvSpPr/>
            <p:nvPr/>
          </p:nvSpPr>
          <p:spPr>
            <a:xfrm>
              <a:off x="10398681" y="4599503"/>
              <a:ext cx="3211235" cy="725805"/>
            </a:xfrm>
            <a:prstGeom prst="rect">
              <a:avLst/>
            </a:prstGeom>
            <a:noFill/>
            <a:ln/>
          </p:spPr>
          <p:txBody>
            <a:bodyPr wrap="square" lIns="0" tIns="0" rIns="0" bIns="0" rtlCol="0" anchor="t"/>
            <a:lstStyle/>
            <a:p>
              <a:pPr marL="0" indent="0">
                <a:lnSpc>
                  <a:spcPts val="2850"/>
                </a:lnSpc>
                <a:buNone/>
              </a:pPr>
              <a:r>
                <a:rPr lang="en-US" sz="2000" dirty="0">
                  <a:latin typeface="Times New Roman" panose="02020603050405020304" pitchFamily="18" charset="0"/>
                  <a:ea typeface="Tomorrow" pitchFamily="34" charset="-122"/>
                  <a:cs typeface="Times New Roman" panose="02020603050405020304" pitchFamily="18" charset="0"/>
                </a:rPr>
                <a:t>The desired arrangement of tiles on the grid.</a:t>
              </a:r>
              <a:endParaRPr lang="en-US" sz="2000" dirty="0">
                <a:latin typeface="Times New Roman" panose="02020603050405020304" pitchFamily="18" charset="0"/>
                <a:cs typeface="Times New Roman" panose="02020603050405020304" pitchFamily="18" charset="0"/>
              </a:endParaRPr>
            </a:p>
          </p:txBody>
        </p:sp>
        <p:sp>
          <p:nvSpPr>
            <p:cNvPr id="33" name="Shape 8">
              <a:extLst>
                <a:ext uri="{FF2B5EF4-FFF2-40B4-BE49-F238E27FC236}">
                  <a16:creationId xmlns:a16="http://schemas.microsoft.com/office/drawing/2014/main" id="{DE4F9657-36A4-FE8F-00BE-84C614A87E3E}"/>
                </a:ext>
              </a:extLst>
            </p:cNvPr>
            <p:cNvSpPr/>
            <p:nvPr/>
          </p:nvSpPr>
          <p:spPr>
            <a:xfrm>
              <a:off x="6280190" y="5778937"/>
              <a:ext cx="7556421" cy="1669852"/>
            </a:xfrm>
            <a:prstGeom prst="roundRect">
              <a:avLst>
                <a:gd name="adj" fmla="val 2038"/>
              </a:avLst>
            </a:prstGeom>
            <a:solidFill>
              <a:schemeClr val="tx2">
                <a:lumMod val="20000"/>
                <a:lumOff val="80000"/>
              </a:schemeClr>
            </a:solidFill>
            <a:ln/>
          </p:spPr>
        </p:sp>
        <p:sp>
          <p:nvSpPr>
            <p:cNvPr id="34" name="Text 9">
              <a:extLst>
                <a:ext uri="{FF2B5EF4-FFF2-40B4-BE49-F238E27FC236}">
                  <a16:creationId xmlns:a16="http://schemas.microsoft.com/office/drawing/2014/main" id="{7A817732-217E-5DD8-4B89-712CE719077E}"/>
                </a:ext>
              </a:extLst>
            </p:cNvPr>
            <p:cNvSpPr/>
            <p:nvPr/>
          </p:nvSpPr>
          <p:spPr>
            <a:xfrm>
              <a:off x="6507004" y="6005751"/>
              <a:ext cx="2835235" cy="354330"/>
            </a:xfrm>
            <a:prstGeom prst="rect">
              <a:avLst/>
            </a:prstGeom>
            <a:noFill/>
            <a:ln/>
          </p:spPr>
          <p:txBody>
            <a:bodyPr wrap="none" lIns="0" tIns="0" rIns="0" bIns="0" rtlCol="0" anchor="t"/>
            <a:lstStyle/>
            <a:p>
              <a:pPr marL="0" indent="0">
                <a:lnSpc>
                  <a:spcPts val="2750"/>
                </a:lnSpc>
                <a:buNone/>
              </a:pPr>
              <a:r>
                <a:rPr lang="en-US" sz="2200" b="1" dirty="0">
                  <a:latin typeface="Times New Roman" panose="02020603050405020304" pitchFamily="18" charset="0"/>
                  <a:ea typeface="Tomorrow" pitchFamily="34" charset="-122"/>
                  <a:cs typeface="Times New Roman" panose="02020603050405020304" pitchFamily="18" charset="0"/>
                </a:rPr>
                <a:t>Valid Moves</a:t>
              </a:r>
              <a:endParaRPr lang="en-US" sz="2200" b="1" dirty="0">
                <a:latin typeface="Times New Roman" panose="02020603050405020304" pitchFamily="18" charset="0"/>
                <a:cs typeface="Times New Roman" panose="02020603050405020304" pitchFamily="18" charset="0"/>
              </a:endParaRPr>
            </a:p>
          </p:txBody>
        </p:sp>
        <p:sp>
          <p:nvSpPr>
            <p:cNvPr id="35" name="Text 10">
              <a:extLst>
                <a:ext uri="{FF2B5EF4-FFF2-40B4-BE49-F238E27FC236}">
                  <a16:creationId xmlns:a16="http://schemas.microsoft.com/office/drawing/2014/main" id="{09426BB6-A297-14E7-4741-75CCA8046C3B}"/>
                </a:ext>
              </a:extLst>
            </p:cNvPr>
            <p:cNvSpPr/>
            <p:nvPr/>
          </p:nvSpPr>
          <p:spPr>
            <a:xfrm>
              <a:off x="6507004" y="6496169"/>
              <a:ext cx="7102793" cy="725805"/>
            </a:xfrm>
            <a:prstGeom prst="rect">
              <a:avLst/>
            </a:prstGeom>
            <a:noFill/>
            <a:ln/>
          </p:spPr>
          <p:txBody>
            <a:bodyPr wrap="square" lIns="0" tIns="0" rIns="0" bIns="0" rtlCol="0" anchor="t"/>
            <a:lstStyle/>
            <a:p>
              <a:pPr marL="0" indent="0">
                <a:lnSpc>
                  <a:spcPts val="2850"/>
                </a:lnSpc>
                <a:buNone/>
              </a:pPr>
              <a:r>
                <a:rPr lang="en-US" sz="2000" dirty="0">
                  <a:latin typeface="Times New Roman" panose="02020603050405020304" pitchFamily="18" charset="0"/>
                  <a:ea typeface="Tomorrow" pitchFamily="34" charset="-122"/>
                  <a:cs typeface="Times New Roman" panose="02020603050405020304" pitchFamily="18" charset="0"/>
                </a:rPr>
                <a:t>Sliding a tile into the empty space, moving the blank tile to an adjacent position.</a:t>
              </a:r>
              <a:endParaRPr lang="en-US" sz="2000" dirty="0">
                <a:latin typeface="Times New Roman" panose="02020603050405020304" pitchFamily="18" charset="0"/>
                <a:cs typeface="Times New Roman" panose="02020603050405020304" pitchFamily="18" charset="0"/>
              </a:endParaRPr>
            </a:p>
          </p:txBody>
        </p:sp>
      </p:grpSp>
      <p:pic>
        <p:nvPicPr>
          <p:cNvPr id="36" name="Picture 2" descr="Implementing A-star(A*) to solve N-Puzzle « Insight into programming  algorithms">
            <a:extLst>
              <a:ext uri="{FF2B5EF4-FFF2-40B4-BE49-F238E27FC236}">
                <a16:creationId xmlns:a16="http://schemas.microsoft.com/office/drawing/2014/main" id="{34F893D3-DA82-6F30-CB13-CAD615EA5F8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02297" y="4174870"/>
            <a:ext cx="6265201" cy="3475899"/>
          </a:xfrm>
          <a:prstGeom prst="rect">
            <a:avLst/>
          </a:prstGeom>
          <a:noFill/>
          <a:extLst>
            <a:ext uri="{909E8E84-426E-40DD-AFC4-6F175D3DCCD1}">
              <a14:hiddenFill xmlns:a14="http://schemas.microsoft.com/office/drawing/2010/main">
                <a:solidFill>
                  <a:srgbClr val="FFFFFF"/>
                </a:solidFill>
              </a14:hiddenFill>
            </a:ext>
          </a:extLst>
        </p:spPr>
      </p:pic>
      <p:sp>
        <p:nvSpPr>
          <p:cNvPr id="37" name="Rectangle 36">
            <a:extLst>
              <a:ext uri="{FF2B5EF4-FFF2-40B4-BE49-F238E27FC236}">
                <a16:creationId xmlns:a16="http://schemas.microsoft.com/office/drawing/2014/main" id="{A747E366-E30F-AD7D-A87E-610BEF2D7FD3}"/>
              </a:ext>
            </a:extLst>
          </p:cNvPr>
          <p:cNvSpPr/>
          <p:nvPr/>
        </p:nvSpPr>
        <p:spPr>
          <a:xfrm>
            <a:off x="12623180" y="7741388"/>
            <a:ext cx="2007213" cy="45127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06963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3CF495FB-E157-6B40-EFE6-69EB75838488}"/>
              </a:ext>
            </a:extLst>
          </p:cNvPr>
          <p:cNvGrpSpPr/>
          <p:nvPr/>
        </p:nvGrpSpPr>
        <p:grpSpPr>
          <a:xfrm>
            <a:off x="-4" y="-123630"/>
            <a:ext cx="14753347" cy="1457131"/>
            <a:chOff x="-5" y="-123630"/>
            <a:chExt cx="18441684" cy="1457131"/>
          </a:xfrm>
        </p:grpSpPr>
        <p:grpSp>
          <p:nvGrpSpPr>
            <p:cNvPr id="18" name="Group 17">
              <a:extLst>
                <a:ext uri="{FF2B5EF4-FFF2-40B4-BE49-F238E27FC236}">
                  <a16:creationId xmlns:a16="http://schemas.microsoft.com/office/drawing/2014/main" id="{18D2E117-7144-DA7E-E7A1-CCD370EB3B3C}"/>
                </a:ext>
              </a:extLst>
            </p:cNvPr>
            <p:cNvGrpSpPr/>
            <p:nvPr/>
          </p:nvGrpSpPr>
          <p:grpSpPr>
            <a:xfrm>
              <a:off x="-5" y="-123630"/>
              <a:ext cx="18441684" cy="1457131"/>
              <a:chOff x="-5" y="-123630"/>
              <a:chExt cx="18441684" cy="1457131"/>
            </a:xfrm>
          </p:grpSpPr>
          <p:grpSp>
            <p:nvGrpSpPr>
              <p:cNvPr id="20" name="Group 2">
                <a:extLst>
                  <a:ext uri="{FF2B5EF4-FFF2-40B4-BE49-F238E27FC236}">
                    <a16:creationId xmlns:a16="http://schemas.microsoft.com/office/drawing/2014/main" id="{A5322B55-1912-2100-A06C-3275FA54ED37}"/>
                  </a:ext>
                </a:extLst>
              </p:cNvPr>
              <p:cNvGrpSpPr/>
              <p:nvPr/>
            </p:nvGrpSpPr>
            <p:grpSpPr>
              <a:xfrm>
                <a:off x="0" y="-123630"/>
                <a:ext cx="18441679" cy="1457131"/>
                <a:chOff x="0" y="-57150"/>
                <a:chExt cx="4857068" cy="673576"/>
              </a:xfrm>
            </p:grpSpPr>
            <p:sp>
              <p:nvSpPr>
                <p:cNvPr id="22" name="Freeform 3">
                  <a:extLst>
                    <a:ext uri="{FF2B5EF4-FFF2-40B4-BE49-F238E27FC236}">
                      <a16:creationId xmlns:a16="http://schemas.microsoft.com/office/drawing/2014/main" id="{4830D734-B83C-6EAF-56D6-8B45F5BC8D33}"/>
                    </a:ext>
                  </a:extLst>
                </p:cNvPr>
                <p:cNvSpPr/>
                <p:nvPr/>
              </p:nvSpPr>
              <p:spPr>
                <a:xfrm>
                  <a:off x="0" y="0"/>
                  <a:ext cx="4816592" cy="477475"/>
                </a:xfrm>
                <a:custGeom>
                  <a:avLst/>
                  <a:gdLst/>
                  <a:ahLst/>
                  <a:cxnLst/>
                  <a:rect l="l" t="t" r="r" b="b"/>
                  <a:pathLst>
                    <a:path w="4816592" h="616426">
                      <a:moveTo>
                        <a:pt x="0" y="0"/>
                      </a:moveTo>
                      <a:lnTo>
                        <a:pt x="4816592" y="0"/>
                      </a:lnTo>
                      <a:lnTo>
                        <a:pt x="4816592" y="616426"/>
                      </a:lnTo>
                      <a:lnTo>
                        <a:pt x="0" y="616426"/>
                      </a:lnTo>
                      <a:close/>
                    </a:path>
                  </a:pathLst>
                </a:custGeom>
                <a:solidFill>
                  <a:schemeClr val="tx2"/>
                </a:solidFill>
              </p:spPr>
            </p:sp>
            <p:sp>
              <p:nvSpPr>
                <p:cNvPr id="23" name="TextBox 4">
                  <a:extLst>
                    <a:ext uri="{FF2B5EF4-FFF2-40B4-BE49-F238E27FC236}">
                      <a16:creationId xmlns:a16="http://schemas.microsoft.com/office/drawing/2014/main" id="{F50BC085-B227-8A60-6035-7EFBEDE5D7DA}"/>
                    </a:ext>
                  </a:extLst>
                </p:cNvPr>
                <p:cNvSpPr txBox="1"/>
                <p:nvPr/>
              </p:nvSpPr>
              <p:spPr>
                <a:xfrm>
                  <a:off x="0" y="-57150"/>
                  <a:ext cx="4857068" cy="673576"/>
                </a:xfrm>
                <a:prstGeom prst="rect">
                  <a:avLst/>
                </a:prstGeom>
              </p:spPr>
              <p:txBody>
                <a:bodyPr lIns="50800" tIns="50800" rIns="50800" bIns="50800" rtlCol="0" anchor="ctr"/>
                <a:lstStyle/>
                <a:p>
                  <a:pPr algn="ctr">
                    <a:lnSpc>
                      <a:spcPts val="3639"/>
                    </a:lnSpc>
                  </a:pPr>
                  <a:endParaRPr/>
                </a:p>
              </p:txBody>
            </p:sp>
          </p:grpSp>
          <p:pic>
            <p:nvPicPr>
              <p:cNvPr id="21" name="Picture 25">
                <a:extLst>
                  <a:ext uri="{FF2B5EF4-FFF2-40B4-BE49-F238E27FC236}">
                    <a16:creationId xmlns:a16="http://schemas.microsoft.com/office/drawing/2014/main" id="{5339C935-DC0C-7860-206E-B12BA108D8A4}"/>
                  </a:ext>
                </a:extLst>
              </p:cNvPr>
              <p:cNvPicPr>
                <a:picLocks noChangeAspect="1"/>
              </p:cNvPicPr>
              <p:nvPr/>
            </p:nvPicPr>
            <p:blipFill>
              <a:blip r:embed="rId3">
                <a:alphaModFix amt="14000"/>
              </a:blip>
              <a:srcRect t="45734" b="45734"/>
              <a:stretch>
                <a:fillRect/>
              </a:stretch>
            </p:blipFill>
            <p:spPr>
              <a:xfrm>
                <a:off x="-5" y="1103"/>
                <a:ext cx="18287996" cy="988462"/>
              </a:xfrm>
              <a:prstGeom prst="rect">
                <a:avLst/>
              </a:prstGeom>
            </p:spPr>
          </p:pic>
        </p:grpSp>
        <p:sp>
          <p:nvSpPr>
            <p:cNvPr id="19" name="TextBox 9">
              <a:extLst>
                <a:ext uri="{FF2B5EF4-FFF2-40B4-BE49-F238E27FC236}">
                  <a16:creationId xmlns:a16="http://schemas.microsoft.com/office/drawing/2014/main" id="{F3BFE120-78E5-95B8-B1FD-8842FFFD5C7B}"/>
                </a:ext>
              </a:extLst>
            </p:cNvPr>
            <p:cNvSpPr txBox="1"/>
            <p:nvPr/>
          </p:nvSpPr>
          <p:spPr>
            <a:xfrm>
              <a:off x="1655171" y="-65570"/>
              <a:ext cx="15103511" cy="1032911"/>
            </a:xfrm>
            <a:prstGeom prst="rect">
              <a:avLst/>
            </a:prstGeom>
          </p:spPr>
          <p:txBody>
            <a:bodyPr wrap="square" lIns="0" tIns="0" rIns="0" bIns="0" rtlCol="0" anchor="t">
              <a:spAutoFit/>
            </a:bodyPr>
            <a:lstStyle/>
            <a:p>
              <a:pPr algn="ctr">
                <a:lnSpc>
                  <a:spcPts val="9099"/>
                </a:lnSpc>
              </a:pPr>
              <a:r>
                <a:rPr lang="en-US" sz="4800" b="1" dirty="0">
                  <a:solidFill>
                    <a:srgbClr val="FFFFFF"/>
                  </a:solidFill>
                  <a:latin typeface="Arial Rounded MT Bold" panose="020F0704030504030204" pitchFamily="34" charset="0"/>
                  <a:ea typeface="Klein Bold"/>
                  <a:cs typeface="Klein Bold"/>
                  <a:sym typeface="Klein Bold"/>
                </a:rPr>
                <a:t>Search Strategies</a:t>
              </a:r>
            </a:p>
          </p:txBody>
        </p:sp>
      </p:grpSp>
      <p:sp>
        <p:nvSpPr>
          <p:cNvPr id="24" name="TextBox 23">
            <a:extLst>
              <a:ext uri="{FF2B5EF4-FFF2-40B4-BE49-F238E27FC236}">
                <a16:creationId xmlns:a16="http://schemas.microsoft.com/office/drawing/2014/main" id="{B1678BBA-D495-609D-7C80-CD233E90D033}"/>
              </a:ext>
            </a:extLst>
          </p:cNvPr>
          <p:cNvSpPr txBox="1"/>
          <p:nvPr/>
        </p:nvSpPr>
        <p:spPr>
          <a:xfrm>
            <a:off x="185677" y="1538239"/>
            <a:ext cx="13992902" cy="2062872"/>
          </a:xfrm>
          <a:prstGeom prst="rect">
            <a:avLst/>
          </a:prstGeom>
          <a:noFill/>
        </p:spPr>
        <p:txBody>
          <a:bodyPr wrap="square" rtlCol="0">
            <a:spAutoFit/>
          </a:bodyPr>
          <a:lstStyle/>
          <a:p>
            <a:pPr marL="457200" indent="-457200" algn="just">
              <a:lnSpc>
                <a:spcPct val="150000"/>
              </a:lnSpc>
              <a:buFont typeface="Arial" panose="020B0604020202020204" pitchFamily="34" charset="0"/>
              <a:buChar char="•"/>
            </a:pPr>
            <a:r>
              <a:rPr lang="en-US" sz="2200" b="1" dirty="0">
                <a:latin typeface="Times New Roman" panose="02020603050405020304" pitchFamily="18" charset="0"/>
                <a:cs typeface="Times New Roman" panose="02020603050405020304" pitchFamily="18" charset="0"/>
              </a:rPr>
              <a:t>Search strategy </a:t>
            </a:r>
            <a:r>
              <a:rPr lang="en-US" sz="2200" dirty="0">
                <a:latin typeface="Times New Roman" panose="02020603050405020304" pitchFamily="18" charset="0"/>
                <a:cs typeface="Times New Roman" panose="02020603050405020304" pitchFamily="18" charset="0"/>
              </a:rPr>
              <a:t>refers to the method used to explore the possible states of the 8-puzzle to find a solution. Each state represents a different configuration of the puzzle.</a:t>
            </a:r>
          </a:p>
          <a:p>
            <a:pPr marL="457200" indent="-457200" algn="just">
              <a:lnSpc>
                <a:spcPct val="150000"/>
              </a:lnSpc>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goal is to find a path from the </a:t>
            </a:r>
            <a:r>
              <a:rPr lang="en-US" sz="2200" b="1" dirty="0">
                <a:latin typeface="Times New Roman" panose="02020603050405020304" pitchFamily="18" charset="0"/>
                <a:cs typeface="Times New Roman" panose="02020603050405020304" pitchFamily="18" charset="0"/>
              </a:rPr>
              <a:t>initial state </a:t>
            </a:r>
            <a:r>
              <a:rPr lang="en-US" sz="2200" dirty="0">
                <a:latin typeface="Times New Roman" panose="02020603050405020304" pitchFamily="18" charset="0"/>
                <a:cs typeface="Times New Roman" panose="02020603050405020304" pitchFamily="18" charset="0"/>
              </a:rPr>
              <a:t>(starting configuration) to the </a:t>
            </a:r>
            <a:r>
              <a:rPr lang="en-US" sz="2200" b="1" dirty="0">
                <a:latin typeface="Times New Roman" panose="02020603050405020304" pitchFamily="18" charset="0"/>
                <a:cs typeface="Times New Roman" panose="02020603050405020304" pitchFamily="18" charset="0"/>
              </a:rPr>
              <a:t>goal state</a:t>
            </a:r>
            <a:r>
              <a:rPr lang="en-US" sz="2200" dirty="0">
                <a:latin typeface="Times New Roman" panose="02020603050405020304" pitchFamily="18" charset="0"/>
                <a:cs typeface="Times New Roman" panose="02020603050405020304" pitchFamily="18" charset="0"/>
              </a:rPr>
              <a:t> (target configuration) by moving the empty space to achieve the correct arrangement of tiles.</a:t>
            </a:r>
            <a:endParaRPr lang="en-IN" sz="2200" dirty="0">
              <a:latin typeface="Times New Roman" panose="02020603050405020304" pitchFamily="18" charset="0"/>
              <a:cs typeface="Times New Roman" panose="02020603050405020304" pitchFamily="18" charset="0"/>
            </a:endParaRPr>
          </a:p>
        </p:txBody>
      </p:sp>
      <p:sp>
        <p:nvSpPr>
          <p:cNvPr id="37" name="Rectangle 36">
            <a:extLst>
              <a:ext uri="{FF2B5EF4-FFF2-40B4-BE49-F238E27FC236}">
                <a16:creationId xmlns:a16="http://schemas.microsoft.com/office/drawing/2014/main" id="{A747E366-E30F-AD7D-A87E-610BEF2D7FD3}"/>
              </a:ext>
            </a:extLst>
          </p:cNvPr>
          <p:cNvSpPr/>
          <p:nvPr/>
        </p:nvSpPr>
        <p:spPr>
          <a:xfrm>
            <a:off x="12623180" y="7741388"/>
            <a:ext cx="2007213" cy="451273"/>
          </a:xfrm>
          <a:prstGeom prst="rect">
            <a:avLst/>
          </a:prstGeom>
          <a:solidFill>
            <a:srgbClr val="FCFCF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 0">
            <a:extLst>
              <a:ext uri="{FF2B5EF4-FFF2-40B4-BE49-F238E27FC236}">
                <a16:creationId xmlns:a16="http://schemas.microsoft.com/office/drawing/2014/main" id="{C47630F7-D025-FAD5-A4CD-56DF9053DA8F}"/>
              </a:ext>
            </a:extLst>
          </p:cNvPr>
          <p:cNvSpPr/>
          <p:nvPr/>
        </p:nvSpPr>
        <p:spPr>
          <a:xfrm>
            <a:off x="5153695" y="3783985"/>
            <a:ext cx="4056866" cy="661630"/>
          </a:xfrm>
          <a:prstGeom prst="rect">
            <a:avLst/>
          </a:prstGeom>
          <a:noFill/>
          <a:ln/>
        </p:spPr>
        <p:txBody>
          <a:bodyPr wrap="none" lIns="0" tIns="0" rIns="0" bIns="0" rtlCol="0" anchor="t"/>
          <a:lstStyle/>
          <a:p>
            <a:pPr marL="0" indent="0" algn="ctr">
              <a:lnSpc>
                <a:spcPts val="5200"/>
              </a:lnSpc>
              <a:buNone/>
            </a:pPr>
            <a:r>
              <a:rPr lang="en-US" sz="2800" dirty="0">
                <a:solidFill>
                  <a:schemeClr val="tx2"/>
                </a:solidFill>
                <a:latin typeface="Arial Rounded MT Bold" panose="020F0704030504030204" pitchFamily="34" charset="0"/>
                <a:ea typeface="Tomorrow" pitchFamily="34" charset="-122"/>
                <a:cs typeface="Tomorrow" pitchFamily="34" charset="-120"/>
              </a:rPr>
              <a:t>Types of Search</a:t>
            </a:r>
            <a:endParaRPr lang="en-US" sz="2800" dirty="0">
              <a:solidFill>
                <a:schemeClr val="tx2"/>
              </a:solidFill>
              <a:latin typeface="Arial Rounded MT Bold" panose="020F0704030504030204" pitchFamily="34" charset="0"/>
            </a:endParaRPr>
          </a:p>
        </p:txBody>
      </p:sp>
      <p:sp>
        <p:nvSpPr>
          <p:cNvPr id="4" name="Shape 2">
            <a:extLst>
              <a:ext uri="{FF2B5EF4-FFF2-40B4-BE49-F238E27FC236}">
                <a16:creationId xmlns:a16="http://schemas.microsoft.com/office/drawing/2014/main" id="{1367A446-42D8-09EF-62C6-CFEDB9AF719F}"/>
              </a:ext>
            </a:extLst>
          </p:cNvPr>
          <p:cNvSpPr/>
          <p:nvPr/>
        </p:nvSpPr>
        <p:spPr>
          <a:xfrm>
            <a:off x="1989679" y="5020033"/>
            <a:ext cx="3664863" cy="1897133"/>
          </a:xfrm>
          <a:prstGeom prst="roundRect">
            <a:avLst>
              <a:gd name="adj" fmla="val 2038"/>
            </a:avLst>
          </a:prstGeom>
          <a:solidFill>
            <a:schemeClr val="tx2">
              <a:lumMod val="20000"/>
              <a:lumOff val="80000"/>
            </a:schemeClr>
          </a:solidFill>
          <a:ln/>
        </p:spPr>
      </p:sp>
      <p:sp>
        <p:nvSpPr>
          <p:cNvPr id="5" name="Shape 2">
            <a:extLst>
              <a:ext uri="{FF2B5EF4-FFF2-40B4-BE49-F238E27FC236}">
                <a16:creationId xmlns:a16="http://schemas.microsoft.com/office/drawing/2014/main" id="{FF753793-7C0E-7411-F16A-19345256E1E8}"/>
              </a:ext>
            </a:extLst>
          </p:cNvPr>
          <p:cNvSpPr/>
          <p:nvPr/>
        </p:nvSpPr>
        <p:spPr>
          <a:xfrm>
            <a:off x="8532121" y="4987241"/>
            <a:ext cx="3664863" cy="1897133"/>
          </a:xfrm>
          <a:prstGeom prst="roundRect">
            <a:avLst>
              <a:gd name="adj" fmla="val 2038"/>
            </a:avLst>
          </a:prstGeom>
          <a:solidFill>
            <a:schemeClr val="tx2">
              <a:lumMod val="20000"/>
              <a:lumOff val="80000"/>
            </a:schemeClr>
          </a:solidFill>
          <a:ln/>
        </p:spPr>
      </p:sp>
      <p:sp>
        <p:nvSpPr>
          <p:cNvPr id="7" name="Text 3">
            <a:extLst>
              <a:ext uri="{FF2B5EF4-FFF2-40B4-BE49-F238E27FC236}">
                <a16:creationId xmlns:a16="http://schemas.microsoft.com/office/drawing/2014/main" id="{39A40228-A612-14E8-A9D3-448F53353B9A}"/>
              </a:ext>
            </a:extLst>
          </p:cNvPr>
          <p:cNvSpPr/>
          <p:nvPr/>
        </p:nvSpPr>
        <p:spPr>
          <a:xfrm>
            <a:off x="2665502" y="5139754"/>
            <a:ext cx="2313215" cy="354330"/>
          </a:xfrm>
          <a:prstGeom prst="rect">
            <a:avLst/>
          </a:prstGeom>
          <a:noFill/>
          <a:ln/>
        </p:spPr>
        <p:txBody>
          <a:bodyPr wrap="none" lIns="0" tIns="0" rIns="0" bIns="0" rtlCol="0" anchor="t"/>
          <a:lstStyle/>
          <a:p>
            <a:pPr marL="0" indent="0" algn="ctr">
              <a:lnSpc>
                <a:spcPts val="2750"/>
              </a:lnSpc>
              <a:buNone/>
            </a:pPr>
            <a:r>
              <a:rPr lang="en-US" sz="2200" b="1" dirty="0">
                <a:latin typeface="Times New Roman" panose="02020603050405020304" pitchFamily="18" charset="0"/>
                <a:ea typeface="Tomorrow" pitchFamily="34" charset="-122"/>
                <a:cs typeface="Times New Roman" panose="02020603050405020304" pitchFamily="18" charset="0"/>
              </a:rPr>
              <a:t>Breadth-First Search</a:t>
            </a:r>
            <a:endParaRPr lang="en-US" sz="2200" b="1" dirty="0">
              <a:latin typeface="Times New Roman" panose="02020603050405020304" pitchFamily="18" charset="0"/>
              <a:cs typeface="Times New Roman" panose="02020603050405020304" pitchFamily="18" charset="0"/>
            </a:endParaRPr>
          </a:p>
        </p:txBody>
      </p:sp>
      <p:sp>
        <p:nvSpPr>
          <p:cNvPr id="8" name="Text 3">
            <a:extLst>
              <a:ext uri="{FF2B5EF4-FFF2-40B4-BE49-F238E27FC236}">
                <a16:creationId xmlns:a16="http://schemas.microsoft.com/office/drawing/2014/main" id="{3EEFD4D9-0A10-B0AF-5BA6-E47718751585}"/>
              </a:ext>
            </a:extLst>
          </p:cNvPr>
          <p:cNvSpPr/>
          <p:nvPr/>
        </p:nvSpPr>
        <p:spPr>
          <a:xfrm>
            <a:off x="9237740" y="5139754"/>
            <a:ext cx="2313215" cy="354330"/>
          </a:xfrm>
          <a:prstGeom prst="rect">
            <a:avLst/>
          </a:prstGeom>
          <a:noFill/>
          <a:ln/>
        </p:spPr>
        <p:txBody>
          <a:bodyPr wrap="none" lIns="0" tIns="0" rIns="0" bIns="0" rtlCol="0" anchor="t"/>
          <a:lstStyle/>
          <a:p>
            <a:pPr marL="0" indent="0" algn="ctr">
              <a:lnSpc>
                <a:spcPts val="2750"/>
              </a:lnSpc>
              <a:buNone/>
            </a:pPr>
            <a:r>
              <a:rPr lang="en-US" sz="2200" b="1" dirty="0">
                <a:latin typeface="Times New Roman" panose="02020603050405020304" pitchFamily="18" charset="0"/>
                <a:ea typeface="Tomorrow" pitchFamily="34" charset="-122"/>
                <a:cs typeface="Times New Roman" panose="02020603050405020304" pitchFamily="18" charset="0"/>
              </a:rPr>
              <a:t>Depth-First Search</a:t>
            </a:r>
            <a:endParaRPr lang="en-US" sz="2200" b="1" dirty="0">
              <a:latin typeface="Times New Roman" panose="02020603050405020304" pitchFamily="18" charset="0"/>
              <a:cs typeface="Times New Roman" panose="02020603050405020304" pitchFamily="18" charset="0"/>
            </a:endParaRPr>
          </a:p>
        </p:txBody>
      </p:sp>
      <p:sp>
        <p:nvSpPr>
          <p:cNvPr id="9" name="Text 4">
            <a:extLst>
              <a:ext uri="{FF2B5EF4-FFF2-40B4-BE49-F238E27FC236}">
                <a16:creationId xmlns:a16="http://schemas.microsoft.com/office/drawing/2014/main" id="{662B4AEB-67FA-CB8E-0D9E-DB383EAC78F8}"/>
              </a:ext>
            </a:extLst>
          </p:cNvPr>
          <p:cNvSpPr/>
          <p:nvPr/>
        </p:nvSpPr>
        <p:spPr>
          <a:xfrm>
            <a:off x="2216491" y="5675722"/>
            <a:ext cx="3211235" cy="725805"/>
          </a:xfrm>
          <a:prstGeom prst="rect">
            <a:avLst/>
          </a:prstGeom>
          <a:noFill/>
          <a:ln/>
        </p:spPr>
        <p:txBody>
          <a:bodyPr wrap="square" lIns="0" tIns="0" rIns="0" bIns="0" rtlCol="0" anchor="t"/>
          <a:lstStyle/>
          <a:p>
            <a:pPr marL="0" indent="0" algn="just">
              <a:lnSpc>
                <a:spcPts val="2850"/>
              </a:lnSpc>
              <a:buNone/>
            </a:pPr>
            <a:r>
              <a:rPr lang="en-US" sz="2000" dirty="0">
                <a:latin typeface="Times New Roman" panose="02020603050405020304" pitchFamily="18" charset="0"/>
                <a:cs typeface="Times New Roman" panose="02020603050405020304" pitchFamily="18" charset="0"/>
              </a:rPr>
              <a:t>Explores all possible moves level by level, starting from the initial state.</a:t>
            </a:r>
          </a:p>
        </p:txBody>
      </p:sp>
      <p:sp>
        <p:nvSpPr>
          <p:cNvPr id="10" name="Text 4">
            <a:extLst>
              <a:ext uri="{FF2B5EF4-FFF2-40B4-BE49-F238E27FC236}">
                <a16:creationId xmlns:a16="http://schemas.microsoft.com/office/drawing/2014/main" id="{090711A0-BF5B-D9EC-D316-125E1B168CD4}"/>
              </a:ext>
            </a:extLst>
          </p:cNvPr>
          <p:cNvSpPr/>
          <p:nvPr/>
        </p:nvSpPr>
        <p:spPr>
          <a:xfrm>
            <a:off x="8788729" y="5681747"/>
            <a:ext cx="3211235" cy="725805"/>
          </a:xfrm>
          <a:prstGeom prst="rect">
            <a:avLst/>
          </a:prstGeom>
          <a:noFill/>
          <a:ln/>
        </p:spPr>
        <p:txBody>
          <a:bodyPr wrap="square" lIns="0" tIns="0" rIns="0" bIns="0" rtlCol="0" anchor="t"/>
          <a:lstStyle/>
          <a:p>
            <a:pPr marL="0" indent="0" algn="just">
              <a:lnSpc>
                <a:spcPts val="2850"/>
              </a:lnSpc>
              <a:buNone/>
            </a:pPr>
            <a:r>
              <a:rPr lang="en-US" sz="2000" dirty="0">
                <a:latin typeface="Times New Roman" panose="02020603050405020304" pitchFamily="18" charset="0"/>
                <a:cs typeface="Times New Roman" panose="02020603050405020304" pitchFamily="18" charset="0"/>
              </a:rPr>
              <a:t>Explores each path as deeply as possible before backtracking and trying another path.</a:t>
            </a:r>
          </a:p>
        </p:txBody>
      </p:sp>
    </p:spTree>
    <p:extLst>
      <p:ext uri="{BB962C8B-B14F-4D97-AF65-F5344CB8AC3E}">
        <p14:creationId xmlns:p14="http://schemas.microsoft.com/office/powerpoint/2010/main" val="249991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596945" y="501730"/>
            <a:ext cx="7627382" cy="1425416"/>
          </a:xfrm>
          <a:prstGeom prst="rect">
            <a:avLst/>
          </a:prstGeom>
          <a:noFill/>
          <a:ln/>
        </p:spPr>
        <p:txBody>
          <a:bodyPr wrap="square" lIns="0" tIns="0" rIns="0" bIns="0" rtlCol="0" anchor="t"/>
          <a:lstStyle/>
          <a:p>
            <a:pPr marL="0" indent="0">
              <a:lnSpc>
                <a:spcPts val="5600"/>
              </a:lnSpc>
              <a:buNone/>
            </a:pPr>
            <a:r>
              <a:rPr lang="en-US" sz="4450" b="1" dirty="0">
                <a:solidFill>
                  <a:schemeClr val="tx2"/>
                </a:solidFill>
                <a:latin typeface="Barlow Bold" pitchFamily="34" charset="0"/>
                <a:ea typeface="Barlow Bold" pitchFamily="34" charset="-122"/>
                <a:cs typeface="Barlow Bold" pitchFamily="34" charset="-120"/>
              </a:rPr>
              <a:t>Breadth-First Search (BFS) Approach</a:t>
            </a:r>
            <a:endParaRPr lang="en-US" sz="4450" dirty="0">
              <a:solidFill>
                <a:schemeClr val="tx2"/>
              </a:solidFill>
            </a:endParaRPr>
          </a:p>
        </p:txBody>
      </p:sp>
      <p:sp>
        <p:nvSpPr>
          <p:cNvPr id="4" name="Shape 1"/>
          <p:cNvSpPr/>
          <p:nvPr/>
        </p:nvSpPr>
        <p:spPr>
          <a:xfrm>
            <a:off x="1064640" y="2250698"/>
            <a:ext cx="30480" cy="5271254"/>
          </a:xfrm>
          <a:prstGeom prst="roundRect">
            <a:avLst>
              <a:gd name="adj" fmla="val 639750"/>
            </a:avLst>
          </a:prstGeom>
          <a:solidFill>
            <a:srgbClr val="C1C3D0"/>
          </a:solidFill>
          <a:ln/>
        </p:spPr>
      </p:sp>
      <p:grpSp>
        <p:nvGrpSpPr>
          <p:cNvPr id="23" name="Group 22">
            <a:extLst>
              <a:ext uri="{FF2B5EF4-FFF2-40B4-BE49-F238E27FC236}">
                <a16:creationId xmlns:a16="http://schemas.microsoft.com/office/drawing/2014/main" id="{6B819ACD-BDFC-A53B-1930-57CCE5513382}"/>
              </a:ext>
            </a:extLst>
          </p:cNvPr>
          <p:cNvGrpSpPr/>
          <p:nvPr/>
        </p:nvGrpSpPr>
        <p:grpSpPr>
          <a:xfrm>
            <a:off x="817995" y="2570917"/>
            <a:ext cx="7546181" cy="4838104"/>
            <a:chOff x="6325910" y="2570917"/>
            <a:chExt cx="7546181" cy="4838104"/>
          </a:xfrm>
        </p:grpSpPr>
        <p:sp>
          <p:nvSpPr>
            <p:cNvPr id="5" name="Shape 2"/>
            <p:cNvSpPr/>
            <p:nvPr/>
          </p:nvSpPr>
          <p:spPr>
            <a:xfrm>
              <a:off x="6782872" y="2826544"/>
              <a:ext cx="758309" cy="30480"/>
            </a:xfrm>
            <a:prstGeom prst="roundRect">
              <a:avLst>
                <a:gd name="adj" fmla="val 639750"/>
              </a:avLst>
            </a:prstGeom>
            <a:solidFill>
              <a:srgbClr val="C1C3D0"/>
            </a:solidFill>
            <a:ln/>
          </p:spPr>
        </p:sp>
        <p:sp>
          <p:nvSpPr>
            <p:cNvPr id="6" name="Shape 3"/>
            <p:cNvSpPr/>
            <p:nvPr/>
          </p:nvSpPr>
          <p:spPr>
            <a:xfrm>
              <a:off x="6325910" y="2598063"/>
              <a:ext cx="487442" cy="487442"/>
            </a:xfrm>
            <a:prstGeom prst="roundRect">
              <a:avLst>
                <a:gd name="adj" fmla="val 40004"/>
              </a:avLst>
            </a:prstGeom>
            <a:solidFill>
              <a:schemeClr val="tx2"/>
            </a:solidFill>
            <a:ln/>
            <a:effectLst>
              <a:outerShdw blurRad="53340" dist="26670" dir="13500000" algn="bl" rotWithShape="0">
                <a:srgbClr val="FFFFFF">
                  <a:alpha val="70000"/>
                </a:srgbClr>
              </a:outerShdw>
            </a:effectLst>
          </p:spPr>
        </p:sp>
        <p:sp>
          <p:nvSpPr>
            <p:cNvPr id="7" name="Text 4"/>
            <p:cNvSpPr/>
            <p:nvPr/>
          </p:nvSpPr>
          <p:spPr>
            <a:xfrm>
              <a:off x="6509028" y="2685990"/>
              <a:ext cx="121087" cy="342067"/>
            </a:xfrm>
            <a:prstGeom prst="rect">
              <a:avLst/>
            </a:prstGeom>
            <a:noFill/>
            <a:ln/>
          </p:spPr>
          <p:txBody>
            <a:bodyPr wrap="none" lIns="0" tIns="0" rIns="0" bIns="0" rtlCol="0" anchor="t"/>
            <a:lstStyle/>
            <a:p>
              <a:pPr marL="0" indent="0" algn="ctr">
                <a:lnSpc>
                  <a:spcPts val="2650"/>
                </a:lnSpc>
                <a:buNone/>
              </a:pPr>
              <a:r>
                <a:rPr lang="en-US" sz="2650" b="1" dirty="0">
                  <a:solidFill>
                    <a:schemeClr val="bg1"/>
                  </a:solidFill>
                  <a:latin typeface="Barlow Bold" pitchFamily="34" charset="0"/>
                  <a:ea typeface="Barlow Bold" pitchFamily="34" charset="-122"/>
                  <a:cs typeface="Barlow Bold" pitchFamily="34" charset="-120"/>
                </a:rPr>
                <a:t>1</a:t>
              </a:r>
              <a:endParaRPr lang="en-US" sz="2650" dirty="0">
                <a:solidFill>
                  <a:schemeClr val="bg1"/>
                </a:solidFill>
              </a:endParaRPr>
            </a:p>
          </p:txBody>
        </p:sp>
        <p:sp>
          <p:nvSpPr>
            <p:cNvPr id="8" name="Text 5"/>
            <p:cNvSpPr/>
            <p:nvPr/>
          </p:nvSpPr>
          <p:spPr>
            <a:xfrm>
              <a:off x="7761208" y="2570917"/>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272525"/>
                  </a:solidFill>
                  <a:latin typeface="Barlow Bold" pitchFamily="34" charset="0"/>
                  <a:ea typeface="Barlow Bold" pitchFamily="34" charset="-122"/>
                  <a:cs typeface="Barlow Bold" pitchFamily="34" charset="-120"/>
                </a:rPr>
                <a:t>Queue-based</a:t>
              </a:r>
              <a:endParaRPr lang="en-US" sz="2200" dirty="0"/>
            </a:p>
          </p:txBody>
        </p:sp>
        <p:sp>
          <p:nvSpPr>
            <p:cNvPr id="9" name="Text 6"/>
            <p:cNvSpPr/>
            <p:nvPr/>
          </p:nvSpPr>
          <p:spPr>
            <a:xfrm>
              <a:off x="7761208" y="3057049"/>
              <a:ext cx="6110883" cy="693420"/>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Montserrat" pitchFamily="34" charset="0"/>
                  <a:ea typeface="Montserrat" pitchFamily="34" charset="-122"/>
                  <a:cs typeface="Montserrat" pitchFamily="34" charset="-120"/>
                </a:rPr>
                <a:t>BFS uses a queue to keep track of the next states to explore.</a:t>
              </a:r>
              <a:endParaRPr lang="en-US" sz="1700" dirty="0"/>
            </a:p>
          </p:txBody>
        </p:sp>
        <p:sp>
          <p:nvSpPr>
            <p:cNvPr id="10" name="Shape 7"/>
            <p:cNvSpPr/>
            <p:nvPr/>
          </p:nvSpPr>
          <p:spPr>
            <a:xfrm>
              <a:off x="6782872" y="4655820"/>
              <a:ext cx="758309" cy="30480"/>
            </a:xfrm>
            <a:prstGeom prst="roundRect">
              <a:avLst>
                <a:gd name="adj" fmla="val 639750"/>
              </a:avLst>
            </a:prstGeom>
            <a:solidFill>
              <a:srgbClr val="C1C3D0"/>
            </a:solidFill>
            <a:ln/>
          </p:spPr>
        </p:sp>
        <p:sp>
          <p:nvSpPr>
            <p:cNvPr id="11" name="Shape 8"/>
            <p:cNvSpPr/>
            <p:nvPr/>
          </p:nvSpPr>
          <p:spPr>
            <a:xfrm>
              <a:off x="6325910" y="4427339"/>
              <a:ext cx="487442" cy="487442"/>
            </a:xfrm>
            <a:prstGeom prst="roundRect">
              <a:avLst>
                <a:gd name="adj" fmla="val 40004"/>
              </a:avLst>
            </a:prstGeom>
            <a:solidFill>
              <a:schemeClr val="tx2"/>
            </a:solidFill>
            <a:ln/>
            <a:effectLst>
              <a:outerShdw blurRad="53340" dist="26670" dir="13500000" algn="bl" rotWithShape="0">
                <a:srgbClr val="FFFFFF">
                  <a:alpha val="70000"/>
                </a:srgbClr>
              </a:outerShdw>
            </a:effectLst>
          </p:spPr>
        </p:sp>
        <p:sp>
          <p:nvSpPr>
            <p:cNvPr id="12" name="Text 9"/>
            <p:cNvSpPr/>
            <p:nvPr/>
          </p:nvSpPr>
          <p:spPr>
            <a:xfrm>
              <a:off x="6460739" y="4499967"/>
              <a:ext cx="191572" cy="342067"/>
            </a:xfrm>
            <a:prstGeom prst="rect">
              <a:avLst/>
            </a:prstGeom>
            <a:noFill/>
            <a:ln/>
          </p:spPr>
          <p:txBody>
            <a:bodyPr wrap="none" lIns="0" tIns="0" rIns="0" bIns="0" rtlCol="0" anchor="t"/>
            <a:lstStyle/>
            <a:p>
              <a:pPr marL="0" indent="0" algn="ctr">
                <a:lnSpc>
                  <a:spcPts val="2650"/>
                </a:lnSpc>
                <a:buNone/>
              </a:pPr>
              <a:r>
                <a:rPr lang="en-US" sz="2650" b="1" dirty="0">
                  <a:solidFill>
                    <a:schemeClr val="bg1"/>
                  </a:solidFill>
                  <a:latin typeface="Barlow Bold" pitchFamily="34" charset="0"/>
                  <a:ea typeface="Barlow Bold" pitchFamily="34" charset="-122"/>
                  <a:cs typeface="Barlow Bold" pitchFamily="34" charset="-120"/>
                </a:rPr>
                <a:t>2</a:t>
              </a:r>
              <a:endParaRPr lang="en-US" sz="2650" dirty="0">
                <a:solidFill>
                  <a:schemeClr val="bg1"/>
                </a:solidFill>
              </a:endParaRPr>
            </a:p>
          </p:txBody>
        </p:sp>
        <p:sp>
          <p:nvSpPr>
            <p:cNvPr id="13" name="Text 10"/>
            <p:cNvSpPr/>
            <p:nvPr/>
          </p:nvSpPr>
          <p:spPr>
            <a:xfrm>
              <a:off x="7761208" y="4400193"/>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272525"/>
                  </a:solidFill>
                  <a:latin typeface="Barlow Bold" pitchFamily="34" charset="0"/>
                  <a:ea typeface="Barlow Bold" pitchFamily="34" charset="-122"/>
                  <a:cs typeface="Barlow Bold" pitchFamily="34" charset="-120"/>
                </a:rPr>
                <a:t>Expanded States</a:t>
              </a:r>
              <a:endParaRPr lang="en-US" sz="2200" dirty="0"/>
            </a:p>
          </p:txBody>
        </p:sp>
        <p:sp>
          <p:nvSpPr>
            <p:cNvPr id="14" name="Text 11"/>
            <p:cNvSpPr/>
            <p:nvPr/>
          </p:nvSpPr>
          <p:spPr>
            <a:xfrm>
              <a:off x="7761208" y="4886325"/>
              <a:ext cx="6110883" cy="693420"/>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Montserrat" pitchFamily="34" charset="0"/>
                  <a:ea typeface="Montserrat" pitchFamily="34" charset="-122"/>
                  <a:cs typeface="Montserrat" pitchFamily="34" charset="-120"/>
                </a:rPr>
                <a:t>It explores all possible moves from the current state before moving to the next level.</a:t>
              </a:r>
              <a:endParaRPr lang="en-US" sz="1700" dirty="0"/>
            </a:p>
          </p:txBody>
        </p:sp>
        <p:sp>
          <p:nvSpPr>
            <p:cNvPr id="15" name="Shape 12"/>
            <p:cNvSpPr/>
            <p:nvPr/>
          </p:nvSpPr>
          <p:spPr>
            <a:xfrm>
              <a:off x="6782872" y="6485096"/>
              <a:ext cx="758309" cy="30480"/>
            </a:xfrm>
            <a:prstGeom prst="roundRect">
              <a:avLst>
                <a:gd name="adj" fmla="val 639750"/>
              </a:avLst>
            </a:prstGeom>
            <a:solidFill>
              <a:srgbClr val="C1C3D0"/>
            </a:solidFill>
            <a:ln/>
          </p:spPr>
        </p:sp>
        <p:sp>
          <p:nvSpPr>
            <p:cNvPr id="16" name="Shape 13"/>
            <p:cNvSpPr/>
            <p:nvPr/>
          </p:nvSpPr>
          <p:spPr>
            <a:xfrm>
              <a:off x="6325910" y="6256615"/>
              <a:ext cx="487442" cy="487442"/>
            </a:xfrm>
            <a:prstGeom prst="roundRect">
              <a:avLst>
                <a:gd name="adj" fmla="val 40004"/>
              </a:avLst>
            </a:prstGeom>
            <a:solidFill>
              <a:schemeClr val="tx2"/>
            </a:solidFill>
            <a:ln/>
            <a:effectLst>
              <a:outerShdw blurRad="53340" dist="26670" dir="13500000" algn="bl" rotWithShape="0">
                <a:srgbClr val="FFFFFF">
                  <a:alpha val="70000"/>
                </a:srgbClr>
              </a:outerShdw>
            </a:effectLst>
          </p:spPr>
        </p:sp>
        <p:sp>
          <p:nvSpPr>
            <p:cNvPr id="17" name="Text 14"/>
            <p:cNvSpPr/>
            <p:nvPr/>
          </p:nvSpPr>
          <p:spPr>
            <a:xfrm>
              <a:off x="6467645" y="6344542"/>
              <a:ext cx="184666" cy="342067"/>
            </a:xfrm>
            <a:prstGeom prst="rect">
              <a:avLst/>
            </a:prstGeom>
            <a:noFill/>
            <a:ln/>
          </p:spPr>
          <p:txBody>
            <a:bodyPr wrap="none" lIns="0" tIns="0" rIns="0" bIns="0" rtlCol="0" anchor="t"/>
            <a:lstStyle/>
            <a:p>
              <a:pPr marL="0" indent="0" algn="ctr">
                <a:lnSpc>
                  <a:spcPts val="2650"/>
                </a:lnSpc>
                <a:buNone/>
              </a:pPr>
              <a:r>
                <a:rPr lang="en-US" sz="2650" b="1" dirty="0">
                  <a:solidFill>
                    <a:schemeClr val="bg1"/>
                  </a:solidFill>
                  <a:latin typeface="Barlow Bold" pitchFamily="34" charset="0"/>
                  <a:ea typeface="Barlow Bold" pitchFamily="34" charset="-122"/>
                  <a:cs typeface="Barlow Bold" pitchFamily="34" charset="-120"/>
                </a:rPr>
                <a:t>3</a:t>
              </a:r>
              <a:endParaRPr lang="en-US" sz="2650" dirty="0">
                <a:solidFill>
                  <a:schemeClr val="bg1"/>
                </a:solidFill>
              </a:endParaRPr>
            </a:p>
          </p:txBody>
        </p:sp>
        <p:sp>
          <p:nvSpPr>
            <p:cNvPr id="18" name="Text 15"/>
            <p:cNvSpPr/>
            <p:nvPr/>
          </p:nvSpPr>
          <p:spPr>
            <a:xfrm>
              <a:off x="7761208" y="6229469"/>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272525"/>
                  </a:solidFill>
                  <a:latin typeface="Barlow Bold" pitchFamily="34" charset="0"/>
                  <a:ea typeface="Barlow Bold" pitchFamily="34" charset="-122"/>
                  <a:cs typeface="Barlow Bold" pitchFamily="34" charset="-120"/>
                </a:rPr>
                <a:t>Optimal Solution</a:t>
              </a:r>
              <a:endParaRPr lang="en-US" sz="2200" dirty="0"/>
            </a:p>
          </p:txBody>
        </p:sp>
        <p:sp>
          <p:nvSpPr>
            <p:cNvPr id="19" name="Text 16"/>
            <p:cNvSpPr/>
            <p:nvPr/>
          </p:nvSpPr>
          <p:spPr>
            <a:xfrm>
              <a:off x="7761208" y="6715601"/>
              <a:ext cx="6110883" cy="693420"/>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Montserrat" pitchFamily="34" charset="0"/>
                  <a:ea typeface="Montserrat" pitchFamily="34" charset="-122"/>
                  <a:cs typeface="Montserrat" pitchFamily="34" charset="-120"/>
                </a:rPr>
                <a:t>BFS is guaranteed to find the shortest path to the goal state, if it exists.</a:t>
              </a:r>
              <a:endParaRPr lang="en-US" sz="1700" dirty="0"/>
            </a:p>
          </p:txBody>
        </p:sp>
      </p:grpSp>
      <p:graphicFrame>
        <p:nvGraphicFramePr>
          <p:cNvPr id="24" name="Diagram 23">
            <a:extLst>
              <a:ext uri="{FF2B5EF4-FFF2-40B4-BE49-F238E27FC236}">
                <a16:creationId xmlns:a16="http://schemas.microsoft.com/office/drawing/2014/main" id="{A1C951CC-FA0B-6F91-86F3-99F6F4FDB224}"/>
              </a:ext>
            </a:extLst>
          </p:cNvPr>
          <p:cNvGraphicFramePr/>
          <p:nvPr>
            <p:extLst>
              <p:ext uri="{D42A27DB-BD31-4B8C-83A1-F6EECF244321}">
                <p14:modId xmlns:p14="http://schemas.microsoft.com/office/powerpoint/2010/main" val="1869450388"/>
              </p:ext>
            </p:extLst>
          </p:nvPr>
        </p:nvGraphicFramePr>
        <p:xfrm>
          <a:off x="8767570" y="2891077"/>
          <a:ext cx="5273075" cy="37307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5" name="Text 0">
            <a:extLst>
              <a:ext uri="{FF2B5EF4-FFF2-40B4-BE49-F238E27FC236}">
                <a16:creationId xmlns:a16="http://schemas.microsoft.com/office/drawing/2014/main" id="{0844DCCE-6E36-916E-2652-CB26052150F3}"/>
              </a:ext>
            </a:extLst>
          </p:cNvPr>
          <p:cNvSpPr/>
          <p:nvPr/>
        </p:nvSpPr>
        <p:spPr>
          <a:xfrm>
            <a:off x="9572421" y="2024360"/>
            <a:ext cx="4056866" cy="661630"/>
          </a:xfrm>
          <a:prstGeom prst="rect">
            <a:avLst/>
          </a:prstGeom>
          <a:noFill/>
          <a:ln/>
        </p:spPr>
        <p:txBody>
          <a:bodyPr wrap="none" lIns="0" tIns="0" rIns="0" bIns="0" rtlCol="0" anchor="t"/>
          <a:lstStyle/>
          <a:p>
            <a:pPr marL="0" indent="0" algn="ctr">
              <a:lnSpc>
                <a:spcPts val="5200"/>
              </a:lnSpc>
              <a:buNone/>
            </a:pPr>
            <a:r>
              <a:rPr lang="en-US" sz="2800" dirty="0">
                <a:solidFill>
                  <a:schemeClr val="tx2"/>
                </a:solidFill>
                <a:latin typeface="Arial Rounded MT Bold" panose="020F0704030504030204" pitchFamily="34" charset="0"/>
                <a:ea typeface="Tomorrow" pitchFamily="34" charset="-122"/>
                <a:cs typeface="Tomorrow" pitchFamily="34" charset="-120"/>
              </a:rPr>
              <a:t>Algorithm</a:t>
            </a:r>
            <a:endParaRPr lang="en-US" sz="2800" dirty="0">
              <a:solidFill>
                <a:schemeClr val="tx2"/>
              </a:solidFill>
              <a:latin typeface="Arial Rounded MT Bold" panose="020F0704030504030204" pitchFamily="34" charset="0"/>
            </a:endParaRPr>
          </a:p>
        </p:txBody>
      </p:sp>
      <p:sp>
        <p:nvSpPr>
          <p:cNvPr id="26" name="Rectangle 25">
            <a:extLst>
              <a:ext uri="{FF2B5EF4-FFF2-40B4-BE49-F238E27FC236}">
                <a16:creationId xmlns:a16="http://schemas.microsoft.com/office/drawing/2014/main" id="{C2B2A339-FAEE-D7A6-277E-0A17D972C45D}"/>
              </a:ext>
            </a:extLst>
          </p:cNvPr>
          <p:cNvSpPr/>
          <p:nvPr/>
        </p:nvSpPr>
        <p:spPr>
          <a:xfrm>
            <a:off x="12623180" y="7741388"/>
            <a:ext cx="2007213" cy="451273"/>
          </a:xfrm>
          <a:prstGeom prst="rect">
            <a:avLst/>
          </a:prstGeom>
          <a:solidFill>
            <a:srgbClr val="FCFCF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Oval 29">
            <a:extLst>
              <a:ext uri="{FF2B5EF4-FFF2-40B4-BE49-F238E27FC236}">
                <a16:creationId xmlns:a16="http://schemas.microsoft.com/office/drawing/2014/main" id="{07B15BD1-7F92-7D8B-5E75-2543070FF2E4}"/>
              </a:ext>
            </a:extLst>
          </p:cNvPr>
          <p:cNvSpPr/>
          <p:nvPr/>
        </p:nvSpPr>
        <p:spPr>
          <a:xfrm>
            <a:off x="10244717" y="4957285"/>
            <a:ext cx="1892441" cy="1701462"/>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Text 0">
            <a:extLst>
              <a:ext uri="{FF2B5EF4-FFF2-40B4-BE49-F238E27FC236}">
                <a16:creationId xmlns:a16="http://schemas.microsoft.com/office/drawing/2014/main" id="{229A80FF-1FEB-B4D9-5F79-7788776DA43D}"/>
              </a:ext>
            </a:extLst>
          </p:cNvPr>
          <p:cNvSpPr/>
          <p:nvPr/>
        </p:nvSpPr>
        <p:spPr>
          <a:xfrm>
            <a:off x="537970" y="698412"/>
            <a:ext cx="4056866" cy="661630"/>
          </a:xfrm>
          <a:prstGeom prst="rect">
            <a:avLst/>
          </a:prstGeom>
          <a:noFill/>
          <a:ln/>
        </p:spPr>
        <p:txBody>
          <a:bodyPr wrap="none" lIns="0" tIns="0" rIns="0" bIns="0" rtlCol="0" anchor="t"/>
          <a:lstStyle/>
          <a:p>
            <a:pPr marL="0" indent="0">
              <a:lnSpc>
                <a:spcPts val="5200"/>
              </a:lnSpc>
              <a:buNone/>
            </a:pPr>
            <a:r>
              <a:rPr lang="en-US" sz="4150" dirty="0">
                <a:solidFill>
                  <a:schemeClr val="tx2"/>
                </a:solidFill>
                <a:latin typeface="Arial Rounded MT Bold" panose="020F0704030504030204" pitchFamily="34" charset="0"/>
                <a:ea typeface="Tomorrow" pitchFamily="34" charset="-122"/>
                <a:cs typeface="Tomorrow" pitchFamily="34" charset="-120"/>
              </a:rPr>
              <a:t>BFS Approach</a:t>
            </a:r>
            <a:endParaRPr lang="en-US" sz="4150" dirty="0">
              <a:solidFill>
                <a:schemeClr val="tx2"/>
              </a:solidFill>
              <a:latin typeface="Arial Rounded MT Bold" panose="020F0704030504030204" pitchFamily="34" charset="0"/>
            </a:endParaRPr>
          </a:p>
        </p:txBody>
      </p:sp>
      <p:graphicFrame>
        <p:nvGraphicFramePr>
          <p:cNvPr id="2" name="Table 1">
            <a:extLst>
              <a:ext uri="{FF2B5EF4-FFF2-40B4-BE49-F238E27FC236}">
                <a16:creationId xmlns:a16="http://schemas.microsoft.com/office/drawing/2014/main" id="{E4AB4386-800B-507D-A8C1-BB295DFBF256}"/>
              </a:ext>
            </a:extLst>
          </p:cNvPr>
          <p:cNvGraphicFramePr>
            <a:graphicFrameLocks noGrp="1"/>
          </p:cNvGraphicFramePr>
          <p:nvPr>
            <p:extLst>
              <p:ext uri="{D42A27DB-BD31-4B8C-83A1-F6EECF244321}">
                <p14:modId xmlns:p14="http://schemas.microsoft.com/office/powerpoint/2010/main" val="1727990091"/>
              </p:ext>
            </p:extLst>
          </p:nvPr>
        </p:nvGraphicFramePr>
        <p:xfrm>
          <a:off x="9374677" y="1445883"/>
          <a:ext cx="1320055" cy="1097280"/>
        </p:xfrm>
        <a:graphic>
          <a:graphicData uri="http://schemas.openxmlformats.org/drawingml/2006/table">
            <a:tbl>
              <a:tblPr>
                <a:tableStyleId>{616DA210-FB5B-4158-B5E0-FEB733F419BA}</a:tableStyleId>
              </a:tblPr>
              <a:tblGrid>
                <a:gridCol w="440018">
                  <a:extLst>
                    <a:ext uri="{9D8B030D-6E8A-4147-A177-3AD203B41FA5}">
                      <a16:colId xmlns:a16="http://schemas.microsoft.com/office/drawing/2014/main" val="3952178125"/>
                    </a:ext>
                  </a:extLst>
                </a:gridCol>
                <a:gridCol w="440019">
                  <a:extLst>
                    <a:ext uri="{9D8B030D-6E8A-4147-A177-3AD203B41FA5}">
                      <a16:colId xmlns:a16="http://schemas.microsoft.com/office/drawing/2014/main" val="2989563011"/>
                    </a:ext>
                  </a:extLst>
                </a:gridCol>
                <a:gridCol w="440018">
                  <a:extLst>
                    <a:ext uri="{9D8B030D-6E8A-4147-A177-3AD203B41FA5}">
                      <a16:colId xmlns:a16="http://schemas.microsoft.com/office/drawing/2014/main" val="1803606632"/>
                    </a:ext>
                  </a:extLst>
                </a:gridCol>
              </a:tblGrid>
              <a:tr h="354488">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54487">
                <a:tc>
                  <a:txBody>
                    <a:bodyPr/>
                    <a:lstStyle/>
                    <a:p>
                      <a:pPr algn="ctr"/>
                      <a:r>
                        <a:rPr lang="en-IN" dirty="0">
                          <a:solidFill>
                            <a:schemeClr val="bg1"/>
                          </a:solidFill>
                          <a:latin typeface="Times New Roman" panose="02020603050405020304" pitchFamily="18" charset="0"/>
                          <a:cs typeface="Times New Roman" panose="02020603050405020304" pitchFamily="18"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54488">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cxnSp>
        <p:nvCxnSpPr>
          <p:cNvPr id="3" name="Straight Connector 2">
            <a:extLst>
              <a:ext uri="{FF2B5EF4-FFF2-40B4-BE49-F238E27FC236}">
                <a16:creationId xmlns:a16="http://schemas.microsoft.com/office/drawing/2014/main" id="{B0BAC7C4-12AB-5BCA-F0BD-2ADEFD39FD19}"/>
              </a:ext>
            </a:extLst>
          </p:cNvPr>
          <p:cNvCxnSpPr>
            <a:cxnSpLocks/>
            <a:stCxn id="2" idx="2"/>
            <a:endCxn id="11" idx="0"/>
          </p:cNvCxnSpPr>
          <p:nvPr/>
        </p:nvCxnSpPr>
        <p:spPr>
          <a:xfrm flipH="1">
            <a:off x="7773737" y="2543163"/>
            <a:ext cx="2260967" cy="847216"/>
          </a:xfrm>
          <a:prstGeom prst="line">
            <a:avLst/>
          </a:prstGeom>
        </p:spPr>
        <p:style>
          <a:lnRef idx="3">
            <a:schemeClr val="dk1"/>
          </a:lnRef>
          <a:fillRef idx="0">
            <a:schemeClr val="dk1"/>
          </a:fillRef>
          <a:effectRef idx="2">
            <a:schemeClr val="dk1"/>
          </a:effectRef>
          <a:fontRef idx="minor">
            <a:schemeClr val="tx1"/>
          </a:fontRef>
        </p:style>
      </p:cxnSp>
      <p:graphicFrame>
        <p:nvGraphicFramePr>
          <p:cNvPr id="11" name="Table 10">
            <a:extLst>
              <a:ext uri="{FF2B5EF4-FFF2-40B4-BE49-F238E27FC236}">
                <a16:creationId xmlns:a16="http://schemas.microsoft.com/office/drawing/2014/main" id="{210B0D9C-6941-BB49-FC90-0236ACB93ED0}"/>
              </a:ext>
            </a:extLst>
          </p:cNvPr>
          <p:cNvGraphicFramePr>
            <a:graphicFrameLocks noGrp="1"/>
          </p:cNvGraphicFramePr>
          <p:nvPr>
            <p:extLst>
              <p:ext uri="{D42A27DB-BD31-4B8C-83A1-F6EECF244321}">
                <p14:modId xmlns:p14="http://schemas.microsoft.com/office/powerpoint/2010/main" val="2909343204"/>
              </p:ext>
            </p:extLst>
          </p:nvPr>
        </p:nvGraphicFramePr>
        <p:xfrm>
          <a:off x="7134297" y="3390379"/>
          <a:ext cx="1278880" cy="1097280"/>
        </p:xfrm>
        <a:graphic>
          <a:graphicData uri="http://schemas.openxmlformats.org/drawingml/2006/table">
            <a:tbl>
              <a:tblPr>
                <a:tableStyleId>{616DA210-FB5B-4158-B5E0-FEB733F419BA}</a:tableStyleId>
              </a:tblPr>
              <a:tblGrid>
                <a:gridCol w="426293">
                  <a:extLst>
                    <a:ext uri="{9D8B030D-6E8A-4147-A177-3AD203B41FA5}">
                      <a16:colId xmlns:a16="http://schemas.microsoft.com/office/drawing/2014/main" val="3952178125"/>
                    </a:ext>
                  </a:extLst>
                </a:gridCol>
                <a:gridCol w="426294">
                  <a:extLst>
                    <a:ext uri="{9D8B030D-6E8A-4147-A177-3AD203B41FA5}">
                      <a16:colId xmlns:a16="http://schemas.microsoft.com/office/drawing/2014/main" val="2989563011"/>
                    </a:ext>
                  </a:extLst>
                </a:gridCol>
                <a:gridCol w="426293">
                  <a:extLst>
                    <a:ext uri="{9D8B030D-6E8A-4147-A177-3AD203B41FA5}">
                      <a16:colId xmlns:a16="http://schemas.microsoft.com/office/drawing/2014/main" val="1803606632"/>
                    </a:ext>
                  </a:extLst>
                </a:gridCol>
              </a:tblGrid>
              <a:tr h="342237">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4223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8</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42237">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cxnSp>
        <p:nvCxnSpPr>
          <p:cNvPr id="12" name="Straight Connector 11">
            <a:extLst>
              <a:ext uri="{FF2B5EF4-FFF2-40B4-BE49-F238E27FC236}">
                <a16:creationId xmlns:a16="http://schemas.microsoft.com/office/drawing/2014/main" id="{AABD047D-B246-0AD0-9E10-0AA470706493}"/>
              </a:ext>
            </a:extLst>
          </p:cNvPr>
          <p:cNvCxnSpPr>
            <a:cxnSpLocks/>
            <a:stCxn id="2" idx="2"/>
            <a:endCxn id="13" idx="0"/>
          </p:cNvCxnSpPr>
          <p:nvPr/>
        </p:nvCxnSpPr>
        <p:spPr>
          <a:xfrm>
            <a:off x="10034704" y="2543163"/>
            <a:ext cx="2219566" cy="823686"/>
          </a:xfrm>
          <a:prstGeom prst="line">
            <a:avLst/>
          </a:prstGeom>
        </p:spPr>
        <p:style>
          <a:lnRef idx="3">
            <a:schemeClr val="dk1"/>
          </a:lnRef>
          <a:fillRef idx="0">
            <a:schemeClr val="dk1"/>
          </a:fillRef>
          <a:effectRef idx="2">
            <a:schemeClr val="dk1"/>
          </a:effectRef>
          <a:fontRef idx="minor">
            <a:schemeClr val="tx1"/>
          </a:fontRef>
        </p:style>
      </p:cxnSp>
      <p:graphicFrame>
        <p:nvGraphicFramePr>
          <p:cNvPr id="13" name="Table 12">
            <a:extLst>
              <a:ext uri="{FF2B5EF4-FFF2-40B4-BE49-F238E27FC236}">
                <a16:creationId xmlns:a16="http://schemas.microsoft.com/office/drawing/2014/main" id="{24B283DA-7B1D-C41F-8802-C48D285384E8}"/>
              </a:ext>
            </a:extLst>
          </p:cNvPr>
          <p:cNvGraphicFramePr>
            <a:graphicFrameLocks noGrp="1"/>
          </p:cNvGraphicFramePr>
          <p:nvPr>
            <p:extLst>
              <p:ext uri="{D42A27DB-BD31-4B8C-83A1-F6EECF244321}">
                <p14:modId xmlns:p14="http://schemas.microsoft.com/office/powerpoint/2010/main" val="1591395840"/>
              </p:ext>
            </p:extLst>
          </p:nvPr>
        </p:nvGraphicFramePr>
        <p:xfrm>
          <a:off x="11614830" y="3366849"/>
          <a:ext cx="1278880" cy="1097280"/>
        </p:xfrm>
        <a:graphic>
          <a:graphicData uri="http://schemas.openxmlformats.org/drawingml/2006/table">
            <a:tbl>
              <a:tblPr>
                <a:tableStyleId>{616DA210-FB5B-4158-B5E0-FEB733F419BA}</a:tableStyleId>
              </a:tblPr>
              <a:tblGrid>
                <a:gridCol w="426293">
                  <a:extLst>
                    <a:ext uri="{9D8B030D-6E8A-4147-A177-3AD203B41FA5}">
                      <a16:colId xmlns:a16="http://schemas.microsoft.com/office/drawing/2014/main" val="3952178125"/>
                    </a:ext>
                  </a:extLst>
                </a:gridCol>
                <a:gridCol w="426294">
                  <a:extLst>
                    <a:ext uri="{9D8B030D-6E8A-4147-A177-3AD203B41FA5}">
                      <a16:colId xmlns:a16="http://schemas.microsoft.com/office/drawing/2014/main" val="2989563011"/>
                    </a:ext>
                  </a:extLst>
                </a:gridCol>
                <a:gridCol w="426293">
                  <a:extLst>
                    <a:ext uri="{9D8B030D-6E8A-4147-A177-3AD203B41FA5}">
                      <a16:colId xmlns:a16="http://schemas.microsoft.com/office/drawing/2014/main" val="1803606632"/>
                    </a:ext>
                  </a:extLst>
                </a:gridCol>
              </a:tblGrid>
              <a:tr h="342237">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42236">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8</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42237">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cxnSp>
        <p:nvCxnSpPr>
          <p:cNvPr id="14" name="Straight Connector 13">
            <a:extLst>
              <a:ext uri="{FF2B5EF4-FFF2-40B4-BE49-F238E27FC236}">
                <a16:creationId xmlns:a16="http://schemas.microsoft.com/office/drawing/2014/main" id="{B621917C-D079-DC5A-4414-DD3FF713CB96}"/>
              </a:ext>
            </a:extLst>
          </p:cNvPr>
          <p:cNvCxnSpPr>
            <a:cxnSpLocks/>
          </p:cNvCxnSpPr>
          <p:nvPr/>
        </p:nvCxnSpPr>
        <p:spPr>
          <a:xfrm flipH="1">
            <a:off x="6617724" y="4478305"/>
            <a:ext cx="1204058" cy="1266885"/>
          </a:xfrm>
          <a:prstGeom prst="line">
            <a:avLst/>
          </a:prstGeom>
        </p:spPr>
        <p:style>
          <a:lnRef idx="3">
            <a:schemeClr val="dk1"/>
          </a:lnRef>
          <a:fillRef idx="0">
            <a:schemeClr val="dk1"/>
          </a:fillRef>
          <a:effectRef idx="2">
            <a:schemeClr val="dk1"/>
          </a:effectRef>
          <a:fontRef idx="minor">
            <a:schemeClr val="tx1"/>
          </a:fontRef>
        </p:style>
      </p:cxnSp>
      <p:cxnSp>
        <p:nvCxnSpPr>
          <p:cNvPr id="16" name="Straight Connector 15">
            <a:extLst>
              <a:ext uri="{FF2B5EF4-FFF2-40B4-BE49-F238E27FC236}">
                <a16:creationId xmlns:a16="http://schemas.microsoft.com/office/drawing/2014/main" id="{588ADC5E-C8CB-65E7-5C40-2D614B890109}"/>
              </a:ext>
            </a:extLst>
          </p:cNvPr>
          <p:cNvCxnSpPr>
            <a:cxnSpLocks/>
            <a:endCxn id="27" idx="0"/>
          </p:cNvCxnSpPr>
          <p:nvPr/>
        </p:nvCxnSpPr>
        <p:spPr>
          <a:xfrm>
            <a:off x="7858842" y="4487659"/>
            <a:ext cx="1086577" cy="1008495"/>
          </a:xfrm>
          <a:prstGeom prst="line">
            <a:avLst/>
          </a:prstGeom>
        </p:spPr>
        <p:style>
          <a:lnRef idx="3">
            <a:schemeClr val="dk1"/>
          </a:lnRef>
          <a:fillRef idx="0">
            <a:schemeClr val="dk1"/>
          </a:fillRef>
          <a:effectRef idx="2">
            <a:schemeClr val="dk1"/>
          </a:effectRef>
          <a:fontRef idx="minor">
            <a:schemeClr val="tx1"/>
          </a:fontRef>
        </p:style>
      </p:cxnSp>
      <p:cxnSp>
        <p:nvCxnSpPr>
          <p:cNvPr id="17" name="Straight Connector 16">
            <a:extLst>
              <a:ext uri="{FF2B5EF4-FFF2-40B4-BE49-F238E27FC236}">
                <a16:creationId xmlns:a16="http://schemas.microsoft.com/office/drawing/2014/main" id="{709A6E03-C154-6E31-DFF9-A97634641CEA}"/>
              </a:ext>
            </a:extLst>
          </p:cNvPr>
          <p:cNvCxnSpPr>
            <a:cxnSpLocks/>
            <a:endCxn id="28" idx="0"/>
          </p:cNvCxnSpPr>
          <p:nvPr/>
        </p:nvCxnSpPr>
        <p:spPr>
          <a:xfrm flipH="1">
            <a:off x="11215173" y="4464129"/>
            <a:ext cx="1070470" cy="967521"/>
          </a:xfrm>
          <a:prstGeom prst="line">
            <a:avLst/>
          </a:prstGeom>
        </p:spPr>
        <p:style>
          <a:lnRef idx="3">
            <a:schemeClr val="dk1"/>
          </a:lnRef>
          <a:fillRef idx="0">
            <a:schemeClr val="dk1"/>
          </a:fillRef>
          <a:effectRef idx="2">
            <a:schemeClr val="dk1"/>
          </a:effectRef>
          <a:fontRef idx="minor">
            <a:schemeClr val="tx1"/>
          </a:fontRef>
        </p:style>
      </p:cxnSp>
      <p:cxnSp>
        <p:nvCxnSpPr>
          <p:cNvPr id="19" name="Straight Connector 18">
            <a:extLst>
              <a:ext uri="{FF2B5EF4-FFF2-40B4-BE49-F238E27FC236}">
                <a16:creationId xmlns:a16="http://schemas.microsoft.com/office/drawing/2014/main" id="{4CD3CDFD-EACC-DF4D-C062-94F85C97443F}"/>
              </a:ext>
            </a:extLst>
          </p:cNvPr>
          <p:cNvCxnSpPr>
            <a:cxnSpLocks/>
            <a:stCxn id="13" idx="2"/>
            <a:endCxn id="29" idx="0"/>
          </p:cNvCxnSpPr>
          <p:nvPr/>
        </p:nvCxnSpPr>
        <p:spPr>
          <a:xfrm>
            <a:off x="12254270" y="4464129"/>
            <a:ext cx="1177471" cy="979913"/>
          </a:xfrm>
          <a:prstGeom prst="line">
            <a:avLst/>
          </a:prstGeom>
        </p:spPr>
        <p:style>
          <a:lnRef idx="3">
            <a:schemeClr val="dk1"/>
          </a:lnRef>
          <a:fillRef idx="0">
            <a:schemeClr val="dk1"/>
          </a:fillRef>
          <a:effectRef idx="2">
            <a:schemeClr val="dk1"/>
          </a:effectRef>
          <a:fontRef idx="minor">
            <a:schemeClr val="tx1"/>
          </a:fontRef>
        </p:style>
      </p:cxnSp>
      <p:graphicFrame>
        <p:nvGraphicFramePr>
          <p:cNvPr id="26" name="Table 25">
            <a:extLst>
              <a:ext uri="{FF2B5EF4-FFF2-40B4-BE49-F238E27FC236}">
                <a16:creationId xmlns:a16="http://schemas.microsoft.com/office/drawing/2014/main" id="{6E488ABB-B26E-3465-60E5-EB57D2F111EF}"/>
              </a:ext>
            </a:extLst>
          </p:cNvPr>
          <p:cNvGraphicFramePr>
            <a:graphicFrameLocks noGrp="1"/>
          </p:cNvGraphicFramePr>
          <p:nvPr>
            <p:extLst>
              <p:ext uri="{D42A27DB-BD31-4B8C-83A1-F6EECF244321}">
                <p14:modId xmlns:p14="http://schemas.microsoft.com/office/powerpoint/2010/main" val="1350109509"/>
              </p:ext>
            </p:extLst>
          </p:nvPr>
        </p:nvGraphicFramePr>
        <p:xfrm>
          <a:off x="6065419" y="5489910"/>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01616">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6</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27" name="Table 26">
            <a:extLst>
              <a:ext uri="{FF2B5EF4-FFF2-40B4-BE49-F238E27FC236}">
                <a16:creationId xmlns:a16="http://schemas.microsoft.com/office/drawing/2014/main" id="{1D06F607-9F0E-C610-2572-A2CBEF748F28}"/>
              </a:ext>
            </a:extLst>
          </p:cNvPr>
          <p:cNvGraphicFramePr>
            <a:graphicFrameLocks noGrp="1"/>
          </p:cNvGraphicFramePr>
          <p:nvPr>
            <p:extLst>
              <p:ext uri="{D42A27DB-BD31-4B8C-83A1-F6EECF244321}">
                <p14:modId xmlns:p14="http://schemas.microsoft.com/office/powerpoint/2010/main" val="4064303005"/>
              </p:ext>
            </p:extLst>
          </p:nvPr>
        </p:nvGraphicFramePr>
        <p:xfrm>
          <a:off x="8321791" y="5496154"/>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01616">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8</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28" name="Table 27">
            <a:extLst>
              <a:ext uri="{FF2B5EF4-FFF2-40B4-BE49-F238E27FC236}">
                <a16:creationId xmlns:a16="http://schemas.microsoft.com/office/drawing/2014/main" id="{A540851F-425B-AD64-C137-D162A57254F7}"/>
              </a:ext>
            </a:extLst>
          </p:cNvPr>
          <p:cNvGraphicFramePr>
            <a:graphicFrameLocks noGrp="1"/>
          </p:cNvGraphicFramePr>
          <p:nvPr>
            <p:extLst>
              <p:ext uri="{D42A27DB-BD31-4B8C-83A1-F6EECF244321}">
                <p14:modId xmlns:p14="http://schemas.microsoft.com/office/powerpoint/2010/main" val="1244304642"/>
              </p:ext>
            </p:extLst>
          </p:nvPr>
        </p:nvGraphicFramePr>
        <p:xfrm>
          <a:off x="10591545" y="5431650"/>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0161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29" name="Table 28">
            <a:extLst>
              <a:ext uri="{FF2B5EF4-FFF2-40B4-BE49-F238E27FC236}">
                <a16:creationId xmlns:a16="http://schemas.microsoft.com/office/drawing/2014/main" id="{D772DC9F-91E4-C1EF-517C-4315BA51B368}"/>
              </a:ext>
            </a:extLst>
          </p:cNvPr>
          <p:cNvGraphicFramePr>
            <a:graphicFrameLocks noGrp="1"/>
          </p:cNvGraphicFramePr>
          <p:nvPr>
            <p:extLst>
              <p:ext uri="{D42A27DB-BD31-4B8C-83A1-F6EECF244321}">
                <p14:modId xmlns:p14="http://schemas.microsoft.com/office/powerpoint/2010/main" val="2701806218"/>
              </p:ext>
            </p:extLst>
          </p:nvPr>
        </p:nvGraphicFramePr>
        <p:xfrm>
          <a:off x="12808113" y="5444042"/>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0161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IN" dirty="0">
                          <a:solidFill>
                            <a:schemeClr val="bg1"/>
                          </a:solidFill>
                          <a:latin typeface="Times New Roman" panose="02020603050405020304" pitchFamily="18" charset="0"/>
                          <a:cs typeface="Times New Roman" panose="02020603050405020304" pitchFamily="18" charset="0"/>
                        </a:rPr>
                        <a:t>8</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0756">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sp>
        <p:nvSpPr>
          <p:cNvPr id="33" name="TextBox 32">
            <a:extLst>
              <a:ext uri="{FF2B5EF4-FFF2-40B4-BE49-F238E27FC236}">
                <a16:creationId xmlns:a16="http://schemas.microsoft.com/office/drawing/2014/main" id="{10680096-5843-5357-8A2F-1BD24D38750A}"/>
              </a:ext>
            </a:extLst>
          </p:cNvPr>
          <p:cNvSpPr txBox="1"/>
          <p:nvPr/>
        </p:nvSpPr>
        <p:spPr>
          <a:xfrm>
            <a:off x="9438032" y="960803"/>
            <a:ext cx="1593692" cy="369332"/>
          </a:xfrm>
          <a:prstGeom prst="rect">
            <a:avLst/>
          </a:prstGeom>
          <a:noFill/>
        </p:spPr>
        <p:txBody>
          <a:bodyPr wrap="square" rtlCol="0">
            <a:spAutoFit/>
          </a:bodyPr>
          <a:lstStyle/>
          <a:p>
            <a:r>
              <a:rPr lang="en-IN" dirty="0"/>
              <a:t>Initial State </a:t>
            </a:r>
          </a:p>
        </p:txBody>
      </p:sp>
      <p:sp>
        <p:nvSpPr>
          <p:cNvPr id="34" name="TextBox 33">
            <a:extLst>
              <a:ext uri="{FF2B5EF4-FFF2-40B4-BE49-F238E27FC236}">
                <a16:creationId xmlns:a16="http://schemas.microsoft.com/office/drawing/2014/main" id="{6AAE5DE6-D0F3-3067-7241-598C0C3165D9}"/>
              </a:ext>
            </a:extLst>
          </p:cNvPr>
          <p:cNvSpPr txBox="1"/>
          <p:nvPr/>
        </p:nvSpPr>
        <p:spPr>
          <a:xfrm>
            <a:off x="10660578" y="6609096"/>
            <a:ext cx="1593692" cy="369332"/>
          </a:xfrm>
          <a:prstGeom prst="rect">
            <a:avLst/>
          </a:prstGeom>
          <a:noFill/>
        </p:spPr>
        <p:txBody>
          <a:bodyPr wrap="square" rtlCol="0">
            <a:spAutoFit/>
          </a:bodyPr>
          <a:lstStyle/>
          <a:p>
            <a:r>
              <a:rPr lang="en-IN" dirty="0"/>
              <a:t>Goal State</a:t>
            </a:r>
          </a:p>
        </p:txBody>
      </p:sp>
      <p:sp>
        <p:nvSpPr>
          <p:cNvPr id="42" name="TextBox 41">
            <a:extLst>
              <a:ext uri="{FF2B5EF4-FFF2-40B4-BE49-F238E27FC236}">
                <a16:creationId xmlns:a16="http://schemas.microsoft.com/office/drawing/2014/main" id="{AF481F1A-C5D6-737B-120F-C23738812760}"/>
              </a:ext>
            </a:extLst>
          </p:cNvPr>
          <p:cNvSpPr txBox="1"/>
          <p:nvPr/>
        </p:nvSpPr>
        <p:spPr>
          <a:xfrm>
            <a:off x="10811640" y="1751983"/>
            <a:ext cx="497840" cy="369332"/>
          </a:xfrm>
          <a:prstGeom prst="rect">
            <a:avLst/>
          </a:prstGeom>
          <a:noFill/>
        </p:spPr>
        <p:txBody>
          <a:bodyPr wrap="square" rtlCol="0">
            <a:spAutoFit/>
          </a:bodyPr>
          <a:lstStyle/>
          <a:p>
            <a:r>
              <a:rPr lang="en-IN" dirty="0"/>
              <a:t>1</a:t>
            </a:r>
          </a:p>
        </p:txBody>
      </p:sp>
      <p:sp>
        <p:nvSpPr>
          <p:cNvPr id="43" name="TextBox 42">
            <a:extLst>
              <a:ext uri="{FF2B5EF4-FFF2-40B4-BE49-F238E27FC236}">
                <a16:creationId xmlns:a16="http://schemas.microsoft.com/office/drawing/2014/main" id="{6A0ADB0E-0AC8-4D46-E28F-DC3BDE23D793}"/>
              </a:ext>
            </a:extLst>
          </p:cNvPr>
          <p:cNvSpPr txBox="1"/>
          <p:nvPr/>
        </p:nvSpPr>
        <p:spPr>
          <a:xfrm>
            <a:off x="8447579" y="3722237"/>
            <a:ext cx="497840" cy="369332"/>
          </a:xfrm>
          <a:prstGeom prst="rect">
            <a:avLst/>
          </a:prstGeom>
          <a:noFill/>
        </p:spPr>
        <p:txBody>
          <a:bodyPr wrap="square" rtlCol="0">
            <a:spAutoFit/>
          </a:bodyPr>
          <a:lstStyle/>
          <a:p>
            <a:r>
              <a:rPr lang="en-IN" dirty="0"/>
              <a:t>2</a:t>
            </a:r>
          </a:p>
        </p:txBody>
      </p:sp>
      <p:sp>
        <p:nvSpPr>
          <p:cNvPr id="44" name="TextBox 43">
            <a:extLst>
              <a:ext uri="{FF2B5EF4-FFF2-40B4-BE49-F238E27FC236}">
                <a16:creationId xmlns:a16="http://schemas.microsoft.com/office/drawing/2014/main" id="{30A11859-91F7-B4EA-DD55-CB6FF8F9380F}"/>
              </a:ext>
            </a:extLst>
          </p:cNvPr>
          <p:cNvSpPr txBox="1"/>
          <p:nvPr/>
        </p:nvSpPr>
        <p:spPr>
          <a:xfrm>
            <a:off x="13044447" y="3728533"/>
            <a:ext cx="497840" cy="369332"/>
          </a:xfrm>
          <a:prstGeom prst="rect">
            <a:avLst/>
          </a:prstGeom>
          <a:noFill/>
        </p:spPr>
        <p:txBody>
          <a:bodyPr wrap="square" rtlCol="0">
            <a:spAutoFit/>
          </a:bodyPr>
          <a:lstStyle/>
          <a:p>
            <a:r>
              <a:rPr lang="en-IN" dirty="0"/>
              <a:t>3</a:t>
            </a:r>
          </a:p>
        </p:txBody>
      </p:sp>
      <p:sp>
        <p:nvSpPr>
          <p:cNvPr id="45" name="TextBox 44">
            <a:extLst>
              <a:ext uri="{FF2B5EF4-FFF2-40B4-BE49-F238E27FC236}">
                <a16:creationId xmlns:a16="http://schemas.microsoft.com/office/drawing/2014/main" id="{9D469DC7-D3D0-4CA1-1191-71462056372A}"/>
              </a:ext>
            </a:extLst>
          </p:cNvPr>
          <p:cNvSpPr txBox="1"/>
          <p:nvPr/>
        </p:nvSpPr>
        <p:spPr>
          <a:xfrm>
            <a:off x="7349736" y="5853884"/>
            <a:ext cx="497840" cy="369332"/>
          </a:xfrm>
          <a:prstGeom prst="rect">
            <a:avLst/>
          </a:prstGeom>
          <a:noFill/>
        </p:spPr>
        <p:txBody>
          <a:bodyPr wrap="square" rtlCol="0">
            <a:spAutoFit/>
          </a:bodyPr>
          <a:lstStyle/>
          <a:p>
            <a:r>
              <a:rPr lang="en-IN" dirty="0"/>
              <a:t>4</a:t>
            </a:r>
          </a:p>
        </p:txBody>
      </p:sp>
      <p:sp>
        <p:nvSpPr>
          <p:cNvPr id="46" name="TextBox 45">
            <a:extLst>
              <a:ext uri="{FF2B5EF4-FFF2-40B4-BE49-F238E27FC236}">
                <a16:creationId xmlns:a16="http://schemas.microsoft.com/office/drawing/2014/main" id="{0492820B-0C0F-5FE5-72A8-0DFEAFF1C552}"/>
              </a:ext>
            </a:extLst>
          </p:cNvPr>
          <p:cNvSpPr txBox="1"/>
          <p:nvPr/>
        </p:nvSpPr>
        <p:spPr>
          <a:xfrm>
            <a:off x="9629765" y="5831184"/>
            <a:ext cx="497840" cy="369332"/>
          </a:xfrm>
          <a:prstGeom prst="rect">
            <a:avLst/>
          </a:prstGeom>
          <a:noFill/>
        </p:spPr>
        <p:txBody>
          <a:bodyPr wrap="square" rtlCol="0">
            <a:spAutoFit/>
          </a:bodyPr>
          <a:lstStyle/>
          <a:p>
            <a:r>
              <a:rPr lang="en-IN" dirty="0"/>
              <a:t>5</a:t>
            </a:r>
          </a:p>
        </p:txBody>
      </p:sp>
      <p:sp>
        <p:nvSpPr>
          <p:cNvPr id="47" name="TextBox 46">
            <a:extLst>
              <a:ext uri="{FF2B5EF4-FFF2-40B4-BE49-F238E27FC236}">
                <a16:creationId xmlns:a16="http://schemas.microsoft.com/office/drawing/2014/main" id="{1ABD1DF9-2D6A-B4B2-7573-E314DFECC85F}"/>
              </a:ext>
            </a:extLst>
          </p:cNvPr>
          <p:cNvSpPr txBox="1"/>
          <p:nvPr/>
        </p:nvSpPr>
        <p:spPr>
          <a:xfrm>
            <a:off x="14092430" y="5808016"/>
            <a:ext cx="497840" cy="369332"/>
          </a:xfrm>
          <a:prstGeom prst="rect">
            <a:avLst/>
          </a:prstGeom>
          <a:noFill/>
        </p:spPr>
        <p:txBody>
          <a:bodyPr wrap="square" rtlCol="0">
            <a:spAutoFit/>
          </a:bodyPr>
          <a:lstStyle/>
          <a:p>
            <a:r>
              <a:rPr lang="en-IN" dirty="0"/>
              <a:t>7</a:t>
            </a:r>
          </a:p>
        </p:txBody>
      </p:sp>
      <p:sp>
        <p:nvSpPr>
          <p:cNvPr id="48" name="TextBox 47">
            <a:extLst>
              <a:ext uri="{FF2B5EF4-FFF2-40B4-BE49-F238E27FC236}">
                <a16:creationId xmlns:a16="http://schemas.microsoft.com/office/drawing/2014/main" id="{987DC732-CA72-A2D4-4B72-510534D6567F}"/>
              </a:ext>
            </a:extLst>
          </p:cNvPr>
          <p:cNvSpPr txBox="1"/>
          <p:nvPr/>
        </p:nvSpPr>
        <p:spPr>
          <a:xfrm>
            <a:off x="11814567" y="5773536"/>
            <a:ext cx="497840" cy="369332"/>
          </a:xfrm>
          <a:prstGeom prst="rect">
            <a:avLst/>
          </a:prstGeom>
          <a:noFill/>
        </p:spPr>
        <p:txBody>
          <a:bodyPr wrap="square" rtlCol="0">
            <a:spAutoFit/>
          </a:bodyPr>
          <a:lstStyle/>
          <a:p>
            <a:r>
              <a:rPr lang="en-IN" dirty="0"/>
              <a:t>6</a:t>
            </a:r>
          </a:p>
        </p:txBody>
      </p:sp>
      <p:sp>
        <p:nvSpPr>
          <p:cNvPr id="18" name="Shape 2">
            <a:extLst>
              <a:ext uri="{FF2B5EF4-FFF2-40B4-BE49-F238E27FC236}">
                <a16:creationId xmlns:a16="http://schemas.microsoft.com/office/drawing/2014/main" id="{0536BDC8-E227-4274-B375-5E1B9712CB96}"/>
              </a:ext>
            </a:extLst>
          </p:cNvPr>
          <p:cNvSpPr/>
          <p:nvPr/>
        </p:nvSpPr>
        <p:spPr>
          <a:xfrm>
            <a:off x="1617028" y="2281701"/>
            <a:ext cx="2112345" cy="1669852"/>
          </a:xfrm>
          <a:prstGeom prst="roundRect">
            <a:avLst>
              <a:gd name="adj" fmla="val 2038"/>
            </a:avLst>
          </a:prstGeom>
          <a:solidFill>
            <a:schemeClr val="tx2">
              <a:lumMod val="20000"/>
              <a:lumOff val="80000"/>
            </a:schemeClr>
          </a:solidFill>
          <a:ln/>
        </p:spPr>
      </p:sp>
      <p:sp>
        <p:nvSpPr>
          <p:cNvPr id="20" name="Shape 2">
            <a:extLst>
              <a:ext uri="{FF2B5EF4-FFF2-40B4-BE49-F238E27FC236}">
                <a16:creationId xmlns:a16="http://schemas.microsoft.com/office/drawing/2014/main" id="{77524D71-9B79-BC62-7C64-CC4F49B53A60}"/>
              </a:ext>
            </a:extLst>
          </p:cNvPr>
          <p:cNvSpPr/>
          <p:nvPr/>
        </p:nvSpPr>
        <p:spPr>
          <a:xfrm>
            <a:off x="1644339" y="4537637"/>
            <a:ext cx="2112345" cy="1669852"/>
          </a:xfrm>
          <a:prstGeom prst="roundRect">
            <a:avLst>
              <a:gd name="adj" fmla="val 2038"/>
            </a:avLst>
          </a:prstGeom>
          <a:solidFill>
            <a:schemeClr val="tx2">
              <a:lumMod val="20000"/>
              <a:lumOff val="80000"/>
            </a:schemeClr>
          </a:solidFill>
          <a:ln/>
        </p:spPr>
      </p:sp>
      <p:sp>
        <p:nvSpPr>
          <p:cNvPr id="23" name="TextBox 22">
            <a:extLst>
              <a:ext uri="{FF2B5EF4-FFF2-40B4-BE49-F238E27FC236}">
                <a16:creationId xmlns:a16="http://schemas.microsoft.com/office/drawing/2014/main" id="{7823845D-39FC-4518-87BD-F5A87FBEC9A9}"/>
              </a:ext>
            </a:extLst>
          </p:cNvPr>
          <p:cNvSpPr txBox="1"/>
          <p:nvPr/>
        </p:nvSpPr>
        <p:spPr>
          <a:xfrm>
            <a:off x="1887999" y="2318657"/>
            <a:ext cx="1570402" cy="400110"/>
          </a:xfrm>
          <a:prstGeom prst="rect">
            <a:avLst/>
          </a:prstGeom>
          <a:noFill/>
        </p:spPr>
        <p:txBody>
          <a:bodyPr wrap="square" rtlCol="0">
            <a:spAutoFit/>
          </a:bodyPr>
          <a:lstStyle/>
          <a:p>
            <a:pPr algn="ctr"/>
            <a:r>
              <a:rPr lang="en-US" sz="2000" b="1" dirty="0">
                <a:solidFill>
                  <a:schemeClr val="tx2"/>
                </a:solidFill>
                <a:latin typeface="Barlow Bold" panose="020B0604020202020204" charset="0"/>
              </a:rPr>
              <a:t>Initial State</a:t>
            </a:r>
            <a:endParaRPr lang="en-IN" sz="2000" b="1" dirty="0">
              <a:solidFill>
                <a:schemeClr val="tx2"/>
              </a:solidFill>
              <a:latin typeface="Barlow Bold" panose="020B0604020202020204" charset="0"/>
            </a:endParaRPr>
          </a:p>
        </p:txBody>
      </p:sp>
      <p:sp>
        <p:nvSpPr>
          <p:cNvPr id="24" name="TextBox 23">
            <a:extLst>
              <a:ext uri="{FF2B5EF4-FFF2-40B4-BE49-F238E27FC236}">
                <a16:creationId xmlns:a16="http://schemas.microsoft.com/office/drawing/2014/main" id="{321098A4-CF54-8A02-8041-673F4BD31892}"/>
              </a:ext>
            </a:extLst>
          </p:cNvPr>
          <p:cNvSpPr txBox="1"/>
          <p:nvPr/>
        </p:nvSpPr>
        <p:spPr>
          <a:xfrm>
            <a:off x="1912338" y="4582321"/>
            <a:ext cx="1570402" cy="400110"/>
          </a:xfrm>
          <a:prstGeom prst="rect">
            <a:avLst/>
          </a:prstGeom>
          <a:noFill/>
        </p:spPr>
        <p:txBody>
          <a:bodyPr wrap="square" rtlCol="0">
            <a:spAutoFit/>
          </a:bodyPr>
          <a:lstStyle/>
          <a:p>
            <a:pPr algn="ctr"/>
            <a:r>
              <a:rPr lang="en-US" sz="2000" b="1" dirty="0">
                <a:solidFill>
                  <a:schemeClr val="tx2"/>
                </a:solidFill>
                <a:latin typeface="Barlow Bold" panose="020B0604020202020204" charset="0"/>
              </a:rPr>
              <a:t>Final State</a:t>
            </a:r>
            <a:endParaRPr lang="en-IN" sz="2000" b="1" dirty="0">
              <a:solidFill>
                <a:schemeClr val="tx2"/>
              </a:solidFill>
              <a:latin typeface="Barlow Bold" panose="020B0604020202020204" charset="0"/>
            </a:endParaRPr>
          </a:p>
        </p:txBody>
      </p:sp>
      <p:cxnSp>
        <p:nvCxnSpPr>
          <p:cNvPr id="25" name="Straight Connector 24">
            <a:extLst>
              <a:ext uri="{FF2B5EF4-FFF2-40B4-BE49-F238E27FC236}">
                <a16:creationId xmlns:a16="http://schemas.microsoft.com/office/drawing/2014/main" id="{0EDE263D-905F-0A9D-0236-18FE1B5D74A0}"/>
              </a:ext>
            </a:extLst>
          </p:cNvPr>
          <p:cNvCxnSpPr>
            <a:cxnSpLocks/>
          </p:cNvCxnSpPr>
          <p:nvPr/>
        </p:nvCxnSpPr>
        <p:spPr>
          <a:xfrm>
            <a:off x="4593515" y="1870936"/>
            <a:ext cx="0" cy="5870452"/>
          </a:xfrm>
          <a:prstGeom prst="line">
            <a:avLst/>
          </a:prstGeom>
        </p:spPr>
        <p:style>
          <a:lnRef idx="3">
            <a:schemeClr val="dk1"/>
          </a:lnRef>
          <a:fillRef idx="0">
            <a:schemeClr val="dk1"/>
          </a:fillRef>
          <a:effectRef idx="2">
            <a:schemeClr val="dk1"/>
          </a:effectRef>
          <a:fontRef idx="minor">
            <a:schemeClr val="tx1"/>
          </a:fontRef>
        </p:style>
      </p:cxnSp>
      <p:graphicFrame>
        <p:nvGraphicFramePr>
          <p:cNvPr id="31" name="Table 30">
            <a:extLst>
              <a:ext uri="{FF2B5EF4-FFF2-40B4-BE49-F238E27FC236}">
                <a16:creationId xmlns:a16="http://schemas.microsoft.com/office/drawing/2014/main" id="{24183420-41DB-80C6-F52D-A0D1AE302529}"/>
              </a:ext>
            </a:extLst>
          </p:cNvPr>
          <p:cNvGraphicFramePr>
            <a:graphicFrameLocks noGrp="1"/>
          </p:cNvGraphicFramePr>
          <p:nvPr>
            <p:extLst>
              <p:ext uri="{D42A27DB-BD31-4B8C-83A1-F6EECF244321}">
                <p14:modId xmlns:p14="http://schemas.microsoft.com/office/powerpoint/2010/main" val="168778509"/>
              </p:ext>
            </p:extLst>
          </p:nvPr>
        </p:nvGraphicFramePr>
        <p:xfrm>
          <a:off x="2052734" y="4957714"/>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0161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32" name="Table 31">
            <a:extLst>
              <a:ext uri="{FF2B5EF4-FFF2-40B4-BE49-F238E27FC236}">
                <a16:creationId xmlns:a16="http://schemas.microsoft.com/office/drawing/2014/main" id="{2C50B355-22E0-C022-8318-BE20CDFBEDCC}"/>
              </a:ext>
            </a:extLst>
          </p:cNvPr>
          <p:cNvGraphicFramePr>
            <a:graphicFrameLocks noGrp="1"/>
          </p:cNvGraphicFramePr>
          <p:nvPr>
            <p:extLst>
              <p:ext uri="{D42A27DB-BD31-4B8C-83A1-F6EECF244321}">
                <p14:modId xmlns:p14="http://schemas.microsoft.com/office/powerpoint/2010/main" val="1350927378"/>
              </p:ext>
            </p:extLst>
          </p:nvPr>
        </p:nvGraphicFramePr>
        <p:xfrm>
          <a:off x="2037511" y="2718767"/>
          <a:ext cx="1320055" cy="1097280"/>
        </p:xfrm>
        <a:graphic>
          <a:graphicData uri="http://schemas.openxmlformats.org/drawingml/2006/table">
            <a:tbl>
              <a:tblPr>
                <a:tableStyleId>{616DA210-FB5B-4158-B5E0-FEB733F419BA}</a:tableStyleId>
              </a:tblPr>
              <a:tblGrid>
                <a:gridCol w="440018">
                  <a:extLst>
                    <a:ext uri="{9D8B030D-6E8A-4147-A177-3AD203B41FA5}">
                      <a16:colId xmlns:a16="http://schemas.microsoft.com/office/drawing/2014/main" val="3952178125"/>
                    </a:ext>
                  </a:extLst>
                </a:gridCol>
                <a:gridCol w="440019">
                  <a:extLst>
                    <a:ext uri="{9D8B030D-6E8A-4147-A177-3AD203B41FA5}">
                      <a16:colId xmlns:a16="http://schemas.microsoft.com/office/drawing/2014/main" val="2989563011"/>
                    </a:ext>
                  </a:extLst>
                </a:gridCol>
                <a:gridCol w="440018">
                  <a:extLst>
                    <a:ext uri="{9D8B030D-6E8A-4147-A177-3AD203B41FA5}">
                      <a16:colId xmlns:a16="http://schemas.microsoft.com/office/drawing/2014/main" val="1803606632"/>
                    </a:ext>
                  </a:extLst>
                </a:gridCol>
              </a:tblGrid>
              <a:tr h="354488">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54487">
                <a:tc>
                  <a:txBody>
                    <a:bodyPr/>
                    <a:lstStyle/>
                    <a:p>
                      <a:pPr algn="ctr"/>
                      <a:r>
                        <a:rPr lang="en-IN" dirty="0">
                          <a:solidFill>
                            <a:schemeClr val="bg1"/>
                          </a:solidFill>
                          <a:latin typeface="Times New Roman" panose="02020603050405020304" pitchFamily="18" charset="0"/>
                          <a:cs typeface="Times New Roman" panose="02020603050405020304" pitchFamily="18" charset="0"/>
                        </a:rPr>
                        <a:t>1</a:t>
                      </a: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54488">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sp>
        <p:nvSpPr>
          <p:cNvPr id="35" name="Rectangle 34">
            <a:extLst>
              <a:ext uri="{FF2B5EF4-FFF2-40B4-BE49-F238E27FC236}">
                <a16:creationId xmlns:a16="http://schemas.microsoft.com/office/drawing/2014/main" id="{1BDBC71C-604F-18C7-3BC3-70432BD730CF}"/>
              </a:ext>
            </a:extLst>
          </p:cNvPr>
          <p:cNvSpPr/>
          <p:nvPr/>
        </p:nvSpPr>
        <p:spPr>
          <a:xfrm>
            <a:off x="12623180" y="7741388"/>
            <a:ext cx="2007213" cy="451273"/>
          </a:xfrm>
          <a:prstGeom prst="rect">
            <a:avLst/>
          </a:prstGeom>
          <a:solidFill>
            <a:srgbClr val="FCFCF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36824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758309" y="604004"/>
            <a:ext cx="7627382" cy="1425416"/>
          </a:xfrm>
          <a:prstGeom prst="rect">
            <a:avLst/>
          </a:prstGeom>
          <a:noFill/>
          <a:ln/>
        </p:spPr>
        <p:txBody>
          <a:bodyPr wrap="square" lIns="0" tIns="0" rIns="0" bIns="0" rtlCol="0" anchor="t"/>
          <a:lstStyle/>
          <a:p>
            <a:pPr marL="0" indent="0">
              <a:lnSpc>
                <a:spcPts val="5600"/>
              </a:lnSpc>
              <a:buNone/>
            </a:pPr>
            <a:r>
              <a:rPr lang="en-US" sz="4450" b="1" dirty="0">
                <a:solidFill>
                  <a:schemeClr val="tx2"/>
                </a:solidFill>
                <a:latin typeface="Barlow Bold" pitchFamily="34" charset="0"/>
                <a:ea typeface="Barlow Bold" pitchFamily="34" charset="-122"/>
                <a:cs typeface="Barlow Bold" pitchFamily="34" charset="-120"/>
              </a:rPr>
              <a:t>Depth-First Search (DFS) Approach</a:t>
            </a:r>
            <a:endParaRPr lang="en-US" sz="4450" dirty="0">
              <a:solidFill>
                <a:schemeClr val="tx2"/>
              </a:solidFill>
            </a:endParaRPr>
          </a:p>
        </p:txBody>
      </p:sp>
      <p:sp>
        <p:nvSpPr>
          <p:cNvPr id="4" name="Shape 1"/>
          <p:cNvSpPr/>
          <p:nvPr/>
        </p:nvSpPr>
        <p:spPr>
          <a:xfrm>
            <a:off x="1067991" y="2354342"/>
            <a:ext cx="30480" cy="5271254"/>
          </a:xfrm>
          <a:prstGeom prst="roundRect">
            <a:avLst>
              <a:gd name="adj" fmla="val 639750"/>
            </a:avLst>
          </a:prstGeom>
          <a:solidFill>
            <a:srgbClr val="C1C3D0"/>
          </a:solidFill>
          <a:ln/>
        </p:spPr>
      </p:sp>
      <p:sp>
        <p:nvSpPr>
          <p:cNvPr id="5" name="Shape 2"/>
          <p:cNvSpPr/>
          <p:nvPr/>
        </p:nvSpPr>
        <p:spPr>
          <a:xfrm>
            <a:off x="1296472" y="2826544"/>
            <a:ext cx="758309" cy="30480"/>
          </a:xfrm>
          <a:prstGeom prst="roundRect">
            <a:avLst>
              <a:gd name="adj" fmla="val 639750"/>
            </a:avLst>
          </a:prstGeom>
          <a:solidFill>
            <a:srgbClr val="C1C3D0"/>
          </a:solidFill>
          <a:ln/>
        </p:spPr>
      </p:sp>
      <p:sp>
        <p:nvSpPr>
          <p:cNvPr id="6" name="Shape 3"/>
          <p:cNvSpPr/>
          <p:nvPr/>
        </p:nvSpPr>
        <p:spPr>
          <a:xfrm>
            <a:off x="839510" y="2598063"/>
            <a:ext cx="487442" cy="487442"/>
          </a:xfrm>
          <a:prstGeom prst="roundRect">
            <a:avLst>
              <a:gd name="adj" fmla="val 40004"/>
            </a:avLst>
          </a:prstGeom>
          <a:solidFill>
            <a:schemeClr val="tx2"/>
          </a:solidFill>
          <a:ln/>
          <a:effectLst>
            <a:outerShdw blurRad="53340" dist="26670" dir="13500000" algn="bl" rotWithShape="0">
              <a:srgbClr val="FFFFFF">
                <a:alpha val="70000"/>
              </a:srgbClr>
            </a:outerShdw>
          </a:effectLst>
        </p:spPr>
      </p:sp>
      <p:sp>
        <p:nvSpPr>
          <p:cNvPr id="7" name="Text 4"/>
          <p:cNvSpPr/>
          <p:nvPr/>
        </p:nvSpPr>
        <p:spPr>
          <a:xfrm>
            <a:off x="1014854" y="2701706"/>
            <a:ext cx="121087" cy="342067"/>
          </a:xfrm>
          <a:prstGeom prst="rect">
            <a:avLst/>
          </a:prstGeom>
          <a:noFill/>
          <a:ln/>
        </p:spPr>
        <p:txBody>
          <a:bodyPr wrap="none" lIns="0" tIns="0" rIns="0" bIns="0" rtlCol="0" anchor="t"/>
          <a:lstStyle/>
          <a:p>
            <a:pPr marL="0" indent="0" algn="ctr">
              <a:lnSpc>
                <a:spcPts val="2650"/>
              </a:lnSpc>
              <a:buNone/>
            </a:pPr>
            <a:r>
              <a:rPr lang="en-US" sz="2650" b="1" dirty="0">
                <a:solidFill>
                  <a:schemeClr val="bg1"/>
                </a:solidFill>
                <a:latin typeface="Barlow Bold" pitchFamily="34" charset="0"/>
                <a:ea typeface="Barlow Bold" pitchFamily="34" charset="-122"/>
                <a:cs typeface="Barlow Bold" pitchFamily="34" charset="-120"/>
              </a:rPr>
              <a:t>1</a:t>
            </a:r>
            <a:endParaRPr lang="en-US" sz="2650" dirty="0">
              <a:solidFill>
                <a:schemeClr val="bg1"/>
              </a:solidFill>
            </a:endParaRPr>
          </a:p>
        </p:txBody>
      </p:sp>
      <p:sp>
        <p:nvSpPr>
          <p:cNvPr id="8" name="Text 5"/>
          <p:cNvSpPr/>
          <p:nvPr/>
        </p:nvSpPr>
        <p:spPr>
          <a:xfrm>
            <a:off x="2274808" y="2570917"/>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272525"/>
                </a:solidFill>
                <a:latin typeface="Barlow Bold" pitchFamily="34" charset="0"/>
                <a:ea typeface="Barlow Bold" pitchFamily="34" charset="-122"/>
                <a:cs typeface="Barlow Bold" pitchFamily="34" charset="-120"/>
              </a:rPr>
              <a:t>Stack-based</a:t>
            </a:r>
            <a:endParaRPr lang="en-US" sz="2200" dirty="0"/>
          </a:p>
        </p:txBody>
      </p:sp>
      <p:sp>
        <p:nvSpPr>
          <p:cNvPr id="9" name="Text 6"/>
          <p:cNvSpPr/>
          <p:nvPr/>
        </p:nvSpPr>
        <p:spPr>
          <a:xfrm>
            <a:off x="2274808" y="3057049"/>
            <a:ext cx="6110883" cy="693420"/>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Montserrat" pitchFamily="34" charset="0"/>
                <a:ea typeface="Montserrat" pitchFamily="34" charset="-122"/>
                <a:cs typeface="Montserrat" pitchFamily="34" charset="-120"/>
              </a:rPr>
              <a:t>DFS uses a stack to keep track of the path being explored.</a:t>
            </a:r>
            <a:endParaRPr lang="en-US" sz="1700" dirty="0"/>
          </a:p>
        </p:txBody>
      </p:sp>
      <p:sp>
        <p:nvSpPr>
          <p:cNvPr id="10" name="Shape 7"/>
          <p:cNvSpPr/>
          <p:nvPr/>
        </p:nvSpPr>
        <p:spPr>
          <a:xfrm>
            <a:off x="1296472" y="4655820"/>
            <a:ext cx="758309" cy="30480"/>
          </a:xfrm>
          <a:prstGeom prst="roundRect">
            <a:avLst>
              <a:gd name="adj" fmla="val 639750"/>
            </a:avLst>
          </a:prstGeom>
          <a:solidFill>
            <a:srgbClr val="C1C3D0"/>
          </a:solidFill>
          <a:ln/>
        </p:spPr>
      </p:sp>
      <p:sp>
        <p:nvSpPr>
          <p:cNvPr id="11" name="Shape 8"/>
          <p:cNvSpPr/>
          <p:nvPr/>
        </p:nvSpPr>
        <p:spPr>
          <a:xfrm>
            <a:off x="839510" y="4427339"/>
            <a:ext cx="487442" cy="487442"/>
          </a:xfrm>
          <a:prstGeom prst="roundRect">
            <a:avLst>
              <a:gd name="adj" fmla="val 40004"/>
            </a:avLst>
          </a:prstGeom>
          <a:solidFill>
            <a:schemeClr val="tx2"/>
          </a:solidFill>
          <a:ln/>
          <a:effectLst>
            <a:outerShdw blurRad="53340" dist="26670" dir="13500000" algn="bl" rotWithShape="0">
              <a:srgbClr val="FFFFFF">
                <a:alpha val="70000"/>
              </a:srgbClr>
            </a:outerShdw>
          </a:effectLst>
        </p:spPr>
      </p:sp>
      <p:sp>
        <p:nvSpPr>
          <p:cNvPr id="12" name="Text 9"/>
          <p:cNvSpPr/>
          <p:nvPr/>
        </p:nvSpPr>
        <p:spPr>
          <a:xfrm>
            <a:off x="979611" y="4515266"/>
            <a:ext cx="191572" cy="342067"/>
          </a:xfrm>
          <a:prstGeom prst="rect">
            <a:avLst/>
          </a:prstGeom>
          <a:noFill/>
          <a:ln/>
        </p:spPr>
        <p:txBody>
          <a:bodyPr wrap="none" lIns="0" tIns="0" rIns="0" bIns="0" rtlCol="0" anchor="t"/>
          <a:lstStyle/>
          <a:p>
            <a:pPr marL="0" indent="0" algn="ctr">
              <a:lnSpc>
                <a:spcPts val="2650"/>
              </a:lnSpc>
              <a:buNone/>
            </a:pPr>
            <a:r>
              <a:rPr lang="en-US" sz="2650" b="1" dirty="0">
                <a:solidFill>
                  <a:schemeClr val="bg1"/>
                </a:solidFill>
                <a:latin typeface="Barlow Bold" pitchFamily="34" charset="0"/>
                <a:ea typeface="Barlow Bold" pitchFamily="34" charset="-122"/>
                <a:cs typeface="Barlow Bold" pitchFamily="34" charset="-120"/>
              </a:rPr>
              <a:t>2</a:t>
            </a:r>
            <a:endParaRPr lang="en-US" sz="2650" dirty="0">
              <a:solidFill>
                <a:schemeClr val="bg1"/>
              </a:solidFill>
            </a:endParaRPr>
          </a:p>
        </p:txBody>
      </p:sp>
      <p:sp>
        <p:nvSpPr>
          <p:cNvPr id="13" name="Text 10"/>
          <p:cNvSpPr/>
          <p:nvPr/>
        </p:nvSpPr>
        <p:spPr>
          <a:xfrm>
            <a:off x="2274808" y="4400193"/>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272525"/>
                </a:solidFill>
                <a:latin typeface="Barlow Bold" pitchFamily="34" charset="0"/>
                <a:ea typeface="Barlow Bold" pitchFamily="34" charset="-122"/>
                <a:cs typeface="Barlow Bold" pitchFamily="34" charset="-120"/>
              </a:rPr>
              <a:t>Path Exploration</a:t>
            </a:r>
            <a:endParaRPr lang="en-US" sz="2200" dirty="0"/>
          </a:p>
        </p:txBody>
      </p:sp>
      <p:sp>
        <p:nvSpPr>
          <p:cNvPr id="14" name="Text 11"/>
          <p:cNvSpPr/>
          <p:nvPr/>
        </p:nvSpPr>
        <p:spPr>
          <a:xfrm>
            <a:off x="2274808" y="4886325"/>
            <a:ext cx="6110883" cy="693420"/>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Montserrat" pitchFamily="34" charset="0"/>
                <a:ea typeface="Montserrat" pitchFamily="34" charset="-122"/>
                <a:cs typeface="Montserrat" pitchFamily="34" charset="-120"/>
              </a:rPr>
              <a:t>It explores one path as far as possible before backtracking and trying a different path.</a:t>
            </a:r>
            <a:endParaRPr lang="en-US" sz="1700" dirty="0"/>
          </a:p>
        </p:txBody>
      </p:sp>
      <p:sp>
        <p:nvSpPr>
          <p:cNvPr id="15" name="Shape 12"/>
          <p:cNvSpPr/>
          <p:nvPr/>
        </p:nvSpPr>
        <p:spPr>
          <a:xfrm>
            <a:off x="1296472" y="6485096"/>
            <a:ext cx="758309" cy="30480"/>
          </a:xfrm>
          <a:prstGeom prst="roundRect">
            <a:avLst>
              <a:gd name="adj" fmla="val 639750"/>
            </a:avLst>
          </a:prstGeom>
          <a:solidFill>
            <a:srgbClr val="C1C3D0"/>
          </a:solidFill>
          <a:ln/>
        </p:spPr>
      </p:sp>
      <p:sp>
        <p:nvSpPr>
          <p:cNvPr id="16" name="Shape 13"/>
          <p:cNvSpPr/>
          <p:nvPr/>
        </p:nvSpPr>
        <p:spPr>
          <a:xfrm>
            <a:off x="839510" y="6256615"/>
            <a:ext cx="487442" cy="487442"/>
          </a:xfrm>
          <a:prstGeom prst="roundRect">
            <a:avLst>
              <a:gd name="adj" fmla="val 40004"/>
            </a:avLst>
          </a:prstGeom>
          <a:solidFill>
            <a:schemeClr val="tx2"/>
          </a:solidFill>
          <a:ln/>
          <a:effectLst>
            <a:outerShdw blurRad="53340" dist="26670" dir="13500000" algn="bl" rotWithShape="0">
              <a:srgbClr val="FFFFFF">
                <a:alpha val="70000"/>
              </a:srgbClr>
            </a:outerShdw>
          </a:effectLst>
        </p:spPr>
      </p:sp>
      <p:sp>
        <p:nvSpPr>
          <p:cNvPr id="17" name="Text 14"/>
          <p:cNvSpPr/>
          <p:nvPr/>
        </p:nvSpPr>
        <p:spPr>
          <a:xfrm>
            <a:off x="990838" y="6344542"/>
            <a:ext cx="184666" cy="342067"/>
          </a:xfrm>
          <a:prstGeom prst="rect">
            <a:avLst/>
          </a:prstGeom>
          <a:noFill/>
          <a:ln/>
        </p:spPr>
        <p:txBody>
          <a:bodyPr wrap="none" lIns="0" tIns="0" rIns="0" bIns="0" rtlCol="0" anchor="t"/>
          <a:lstStyle/>
          <a:p>
            <a:pPr marL="0" indent="0" algn="ctr">
              <a:lnSpc>
                <a:spcPts val="2650"/>
              </a:lnSpc>
              <a:buNone/>
            </a:pPr>
            <a:r>
              <a:rPr lang="en-US" sz="2650" b="1" dirty="0">
                <a:solidFill>
                  <a:schemeClr val="bg1"/>
                </a:solidFill>
                <a:latin typeface="Barlow Bold" pitchFamily="34" charset="0"/>
                <a:ea typeface="Barlow Bold" pitchFamily="34" charset="-122"/>
                <a:cs typeface="Barlow Bold" pitchFamily="34" charset="-120"/>
              </a:rPr>
              <a:t>3</a:t>
            </a:r>
            <a:endParaRPr lang="en-US" sz="2650" dirty="0">
              <a:solidFill>
                <a:schemeClr val="bg1"/>
              </a:solidFill>
            </a:endParaRPr>
          </a:p>
        </p:txBody>
      </p:sp>
      <p:sp>
        <p:nvSpPr>
          <p:cNvPr id="18" name="Text 15"/>
          <p:cNvSpPr/>
          <p:nvPr/>
        </p:nvSpPr>
        <p:spPr>
          <a:xfrm>
            <a:off x="2274808" y="6229469"/>
            <a:ext cx="2850713" cy="356235"/>
          </a:xfrm>
          <a:prstGeom prst="rect">
            <a:avLst/>
          </a:prstGeom>
          <a:noFill/>
          <a:ln/>
        </p:spPr>
        <p:txBody>
          <a:bodyPr wrap="none" lIns="0" tIns="0" rIns="0" bIns="0" rtlCol="0" anchor="t"/>
          <a:lstStyle/>
          <a:p>
            <a:pPr marL="0" indent="0" algn="l">
              <a:lnSpc>
                <a:spcPts val="2800"/>
              </a:lnSpc>
              <a:buNone/>
            </a:pPr>
            <a:r>
              <a:rPr lang="en-US" sz="2200" b="1" dirty="0">
                <a:solidFill>
                  <a:srgbClr val="272525"/>
                </a:solidFill>
                <a:latin typeface="Barlow Bold" pitchFamily="34" charset="0"/>
                <a:ea typeface="Barlow Bold" pitchFamily="34" charset="-122"/>
                <a:cs typeface="Barlow Bold" pitchFamily="34" charset="-120"/>
              </a:rPr>
              <a:t>Memory Efficiency</a:t>
            </a:r>
            <a:endParaRPr lang="en-US" sz="2200" dirty="0"/>
          </a:p>
        </p:txBody>
      </p:sp>
      <p:sp>
        <p:nvSpPr>
          <p:cNvPr id="19" name="Text 16"/>
          <p:cNvSpPr/>
          <p:nvPr/>
        </p:nvSpPr>
        <p:spPr>
          <a:xfrm>
            <a:off x="2274808" y="6715601"/>
            <a:ext cx="6110883" cy="693420"/>
          </a:xfrm>
          <a:prstGeom prst="rect">
            <a:avLst/>
          </a:prstGeom>
          <a:noFill/>
          <a:ln/>
        </p:spPr>
        <p:txBody>
          <a:bodyPr wrap="square" lIns="0" tIns="0" rIns="0" bIns="0" rtlCol="0" anchor="t"/>
          <a:lstStyle/>
          <a:p>
            <a:pPr marL="0" indent="0" algn="l">
              <a:lnSpc>
                <a:spcPts val="2700"/>
              </a:lnSpc>
              <a:buNone/>
            </a:pPr>
            <a:r>
              <a:rPr lang="en-US" sz="1700" dirty="0">
                <a:solidFill>
                  <a:srgbClr val="272525"/>
                </a:solidFill>
                <a:latin typeface="Montserrat" pitchFamily="34" charset="0"/>
                <a:ea typeface="Montserrat" pitchFamily="34" charset="-122"/>
                <a:cs typeface="Montserrat" pitchFamily="34" charset="-120"/>
              </a:rPr>
              <a:t>DFS can be more memory-efficient than BFS, as it doesn't need to store all possible states.</a:t>
            </a:r>
            <a:endParaRPr lang="en-US" sz="1700" dirty="0"/>
          </a:p>
        </p:txBody>
      </p:sp>
      <p:graphicFrame>
        <p:nvGraphicFramePr>
          <p:cNvPr id="21" name="Diagram 20">
            <a:extLst>
              <a:ext uri="{FF2B5EF4-FFF2-40B4-BE49-F238E27FC236}">
                <a16:creationId xmlns:a16="http://schemas.microsoft.com/office/drawing/2014/main" id="{C8CDD02D-93DF-F702-EA01-0A64DCBCA01F}"/>
              </a:ext>
            </a:extLst>
          </p:cNvPr>
          <p:cNvGraphicFramePr/>
          <p:nvPr>
            <p:extLst>
              <p:ext uri="{D42A27DB-BD31-4B8C-83A1-F6EECF244321}">
                <p14:modId xmlns:p14="http://schemas.microsoft.com/office/powerpoint/2010/main" val="3204624454"/>
              </p:ext>
            </p:extLst>
          </p:nvPr>
        </p:nvGraphicFramePr>
        <p:xfrm>
          <a:off x="8213446" y="2649915"/>
          <a:ext cx="5912733" cy="37307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Text 0">
            <a:extLst>
              <a:ext uri="{FF2B5EF4-FFF2-40B4-BE49-F238E27FC236}">
                <a16:creationId xmlns:a16="http://schemas.microsoft.com/office/drawing/2014/main" id="{61F3D8F7-EA92-6645-D973-B77C79801E34}"/>
              </a:ext>
            </a:extLst>
          </p:cNvPr>
          <p:cNvSpPr/>
          <p:nvPr/>
        </p:nvSpPr>
        <p:spPr>
          <a:xfrm>
            <a:off x="9333547" y="1921967"/>
            <a:ext cx="4056866" cy="661630"/>
          </a:xfrm>
          <a:prstGeom prst="rect">
            <a:avLst/>
          </a:prstGeom>
          <a:noFill/>
          <a:ln/>
        </p:spPr>
        <p:txBody>
          <a:bodyPr wrap="none" lIns="0" tIns="0" rIns="0" bIns="0" rtlCol="0" anchor="t"/>
          <a:lstStyle/>
          <a:p>
            <a:pPr marL="0" indent="0" algn="ctr">
              <a:lnSpc>
                <a:spcPts val="5200"/>
              </a:lnSpc>
              <a:buNone/>
            </a:pPr>
            <a:r>
              <a:rPr lang="en-US" sz="2800" dirty="0">
                <a:solidFill>
                  <a:schemeClr val="tx2"/>
                </a:solidFill>
                <a:latin typeface="Arial Rounded MT Bold" panose="020F0704030504030204" pitchFamily="34" charset="0"/>
                <a:ea typeface="Tomorrow" pitchFamily="34" charset="-122"/>
                <a:cs typeface="Tomorrow" pitchFamily="34" charset="-120"/>
              </a:rPr>
              <a:t>Algorithm</a:t>
            </a:r>
            <a:endParaRPr lang="en-US" sz="2800" dirty="0">
              <a:solidFill>
                <a:schemeClr val="tx2"/>
              </a:solidFill>
              <a:latin typeface="Arial Rounded MT Bold" panose="020F0704030504030204" pitchFamily="34" charset="0"/>
            </a:endParaRPr>
          </a:p>
        </p:txBody>
      </p:sp>
      <p:sp>
        <p:nvSpPr>
          <p:cNvPr id="22" name="Rectangle 21">
            <a:extLst>
              <a:ext uri="{FF2B5EF4-FFF2-40B4-BE49-F238E27FC236}">
                <a16:creationId xmlns:a16="http://schemas.microsoft.com/office/drawing/2014/main" id="{1CDF139E-FA4D-5329-7678-3A52DB40904C}"/>
              </a:ext>
            </a:extLst>
          </p:cNvPr>
          <p:cNvSpPr/>
          <p:nvPr/>
        </p:nvSpPr>
        <p:spPr>
          <a:xfrm>
            <a:off x="12623180" y="7741388"/>
            <a:ext cx="2007213" cy="451273"/>
          </a:xfrm>
          <a:prstGeom prst="rect">
            <a:avLst/>
          </a:prstGeom>
          <a:solidFill>
            <a:srgbClr val="FCFCF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Shape 2">
            <a:extLst>
              <a:ext uri="{FF2B5EF4-FFF2-40B4-BE49-F238E27FC236}">
                <a16:creationId xmlns:a16="http://schemas.microsoft.com/office/drawing/2014/main" id="{81A47E90-BFBC-D16F-5935-8A1ADADD2AC4}"/>
              </a:ext>
            </a:extLst>
          </p:cNvPr>
          <p:cNvSpPr/>
          <p:nvPr/>
        </p:nvSpPr>
        <p:spPr>
          <a:xfrm>
            <a:off x="1617028" y="2281701"/>
            <a:ext cx="2112345" cy="1669852"/>
          </a:xfrm>
          <a:prstGeom prst="roundRect">
            <a:avLst>
              <a:gd name="adj" fmla="val 2038"/>
            </a:avLst>
          </a:prstGeom>
          <a:solidFill>
            <a:schemeClr val="tx2">
              <a:lumMod val="20000"/>
              <a:lumOff val="80000"/>
            </a:schemeClr>
          </a:solidFill>
          <a:ln/>
        </p:spPr>
      </p:sp>
      <p:sp>
        <p:nvSpPr>
          <p:cNvPr id="32" name="Shape 2">
            <a:extLst>
              <a:ext uri="{FF2B5EF4-FFF2-40B4-BE49-F238E27FC236}">
                <a16:creationId xmlns:a16="http://schemas.microsoft.com/office/drawing/2014/main" id="{C42A2E83-8968-D4EC-637D-DF148A1C1AC8}"/>
              </a:ext>
            </a:extLst>
          </p:cNvPr>
          <p:cNvSpPr/>
          <p:nvPr/>
        </p:nvSpPr>
        <p:spPr>
          <a:xfrm>
            <a:off x="1644339" y="4537637"/>
            <a:ext cx="2112345" cy="1669852"/>
          </a:xfrm>
          <a:prstGeom prst="roundRect">
            <a:avLst>
              <a:gd name="adj" fmla="val 2038"/>
            </a:avLst>
          </a:prstGeom>
          <a:solidFill>
            <a:schemeClr val="tx2">
              <a:lumMod val="20000"/>
              <a:lumOff val="80000"/>
            </a:schemeClr>
          </a:solidFill>
          <a:ln/>
        </p:spPr>
      </p:sp>
      <p:cxnSp>
        <p:nvCxnSpPr>
          <p:cNvPr id="28" name="Straight Connector 27">
            <a:extLst>
              <a:ext uri="{FF2B5EF4-FFF2-40B4-BE49-F238E27FC236}">
                <a16:creationId xmlns:a16="http://schemas.microsoft.com/office/drawing/2014/main" id="{FC8BD32C-BFBB-5006-42F3-B06F4929DD7A}"/>
              </a:ext>
            </a:extLst>
          </p:cNvPr>
          <p:cNvCxnSpPr>
            <a:cxnSpLocks/>
          </p:cNvCxnSpPr>
          <p:nvPr/>
        </p:nvCxnSpPr>
        <p:spPr>
          <a:xfrm>
            <a:off x="11415597" y="1423215"/>
            <a:ext cx="0" cy="895442"/>
          </a:xfrm>
          <a:prstGeom prst="line">
            <a:avLst/>
          </a:prstGeom>
        </p:spPr>
        <p:style>
          <a:lnRef idx="3">
            <a:schemeClr val="dk1"/>
          </a:lnRef>
          <a:fillRef idx="0">
            <a:schemeClr val="dk1"/>
          </a:fillRef>
          <a:effectRef idx="2">
            <a:schemeClr val="dk1"/>
          </a:effectRef>
          <a:fontRef idx="minor">
            <a:schemeClr val="tx1"/>
          </a:fontRef>
        </p:style>
      </p:cxnSp>
      <p:sp>
        <p:nvSpPr>
          <p:cNvPr id="4" name="Text 0">
            <a:extLst>
              <a:ext uri="{FF2B5EF4-FFF2-40B4-BE49-F238E27FC236}">
                <a16:creationId xmlns:a16="http://schemas.microsoft.com/office/drawing/2014/main" id="{229A80FF-1FEB-B4D9-5F79-7788776DA43D}"/>
              </a:ext>
            </a:extLst>
          </p:cNvPr>
          <p:cNvSpPr/>
          <p:nvPr/>
        </p:nvSpPr>
        <p:spPr>
          <a:xfrm>
            <a:off x="406778" y="643848"/>
            <a:ext cx="4056866" cy="661630"/>
          </a:xfrm>
          <a:prstGeom prst="rect">
            <a:avLst/>
          </a:prstGeom>
          <a:noFill/>
          <a:ln/>
        </p:spPr>
        <p:txBody>
          <a:bodyPr wrap="none" lIns="0" tIns="0" rIns="0" bIns="0" rtlCol="0" anchor="t"/>
          <a:lstStyle/>
          <a:p>
            <a:pPr marL="0" indent="0">
              <a:lnSpc>
                <a:spcPts val="5200"/>
              </a:lnSpc>
              <a:buNone/>
            </a:pPr>
            <a:r>
              <a:rPr lang="en-US" sz="4150" dirty="0">
                <a:solidFill>
                  <a:schemeClr val="tx2"/>
                </a:solidFill>
                <a:latin typeface="Arial Rounded MT Bold" panose="020F0704030504030204" pitchFamily="34" charset="0"/>
                <a:ea typeface="Tomorrow" pitchFamily="34" charset="-122"/>
                <a:cs typeface="Tomorrow" pitchFamily="34" charset="-120"/>
              </a:rPr>
              <a:t>DFS Approach</a:t>
            </a:r>
            <a:endParaRPr lang="en-US" sz="4150" dirty="0">
              <a:solidFill>
                <a:schemeClr val="tx2"/>
              </a:solidFill>
              <a:latin typeface="Arial Rounded MT Bold" panose="020F0704030504030204" pitchFamily="34" charset="0"/>
            </a:endParaRPr>
          </a:p>
        </p:txBody>
      </p:sp>
      <p:graphicFrame>
        <p:nvGraphicFramePr>
          <p:cNvPr id="11" name="Table 10">
            <a:extLst>
              <a:ext uri="{FF2B5EF4-FFF2-40B4-BE49-F238E27FC236}">
                <a16:creationId xmlns:a16="http://schemas.microsoft.com/office/drawing/2014/main" id="{037233AB-16BB-2D98-22A0-845B34D95E4B}"/>
              </a:ext>
            </a:extLst>
          </p:cNvPr>
          <p:cNvGraphicFramePr>
            <a:graphicFrameLocks noGrp="1"/>
          </p:cNvGraphicFramePr>
          <p:nvPr/>
        </p:nvGraphicFramePr>
        <p:xfrm>
          <a:off x="10755570" y="325935"/>
          <a:ext cx="1320055" cy="1097280"/>
        </p:xfrm>
        <a:graphic>
          <a:graphicData uri="http://schemas.openxmlformats.org/drawingml/2006/table">
            <a:tbl>
              <a:tblPr>
                <a:tableStyleId>{616DA210-FB5B-4158-B5E0-FEB733F419BA}</a:tableStyleId>
              </a:tblPr>
              <a:tblGrid>
                <a:gridCol w="440018">
                  <a:extLst>
                    <a:ext uri="{9D8B030D-6E8A-4147-A177-3AD203B41FA5}">
                      <a16:colId xmlns:a16="http://schemas.microsoft.com/office/drawing/2014/main" val="3952178125"/>
                    </a:ext>
                  </a:extLst>
                </a:gridCol>
                <a:gridCol w="440019">
                  <a:extLst>
                    <a:ext uri="{9D8B030D-6E8A-4147-A177-3AD203B41FA5}">
                      <a16:colId xmlns:a16="http://schemas.microsoft.com/office/drawing/2014/main" val="2989563011"/>
                    </a:ext>
                  </a:extLst>
                </a:gridCol>
                <a:gridCol w="440018">
                  <a:extLst>
                    <a:ext uri="{9D8B030D-6E8A-4147-A177-3AD203B41FA5}">
                      <a16:colId xmlns:a16="http://schemas.microsoft.com/office/drawing/2014/main" val="1803606632"/>
                    </a:ext>
                  </a:extLst>
                </a:gridCol>
              </a:tblGrid>
              <a:tr h="354488">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54487">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54488">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14" name="Table 13">
            <a:extLst>
              <a:ext uri="{FF2B5EF4-FFF2-40B4-BE49-F238E27FC236}">
                <a16:creationId xmlns:a16="http://schemas.microsoft.com/office/drawing/2014/main" id="{1A0ED69A-0941-9E86-2C79-8A6AE66D1B12}"/>
              </a:ext>
            </a:extLst>
          </p:cNvPr>
          <p:cNvGraphicFramePr>
            <a:graphicFrameLocks noGrp="1"/>
          </p:cNvGraphicFramePr>
          <p:nvPr/>
        </p:nvGraphicFramePr>
        <p:xfrm>
          <a:off x="8448273" y="2045815"/>
          <a:ext cx="1278880" cy="1097280"/>
        </p:xfrm>
        <a:graphic>
          <a:graphicData uri="http://schemas.openxmlformats.org/drawingml/2006/table">
            <a:tbl>
              <a:tblPr>
                <a:tableStyleId>{616DA210-FB5B-4158-B5E0-FEB733F419BA}</a:tableStyleId>
              </a:tblPr>
              <a:tblGrid>
                <a:gridCol w="426293">
                  <a:extLst>
                    <a:ext uri="{9D8B030D-6E8A-4147-A177-3AD203B41FA5}">
                      <a16:colId xmlns:a16="http://schemas.microsoft.com/office/drawing/2014/main" val="3952178125"/>
                    </a:ext>
                  </a:extLst>
                </a:gridCol>
                <a:gridCol w="426294">
                  <a:extLst>
                    <a:ext uri="{9D8B030D-6E8A-4147-A177-3AD203B41FA5}">
                      <a16:colId xmlns:a16="http://schemas.microsoft.com/office/drawing/2014/main" val="2989563011"/>
                    </a:ext>
                  </a:extLst>
                </a:gridCol>
                <a:gridCol w="426293">
                  <a:extLst>
                    <a:ext uri="{9D8B030D-6E8A-4147-A177-3AD203B41FA5}">
                      <a16:colId xmlns:a16="http://schemas.microsoft.com/office/drawing/2014/main" val="1803606632"/>
                    </a:ext>
                  </a:extLst>
                </a:gridCol>
              </a:tblGrid>
              <a:tr h="342237">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42236">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42237">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16" name="Table 15">
            <a:extLst>
              <a:ext uri="{FF2B5EF4-FFF2-40B4-BE49-F238E27FC236}">
                <a16:creationId xmlns:a16="http://schemas.microsoft.com/office/drawing/2014/main" id="{54E525A4-8F78-C317-CAE2-079F02711B97}"/>
              </a:ext>
            </a:extLst>
          </p:cNvPr>
          <p:cNvGraphicFramePr>
            <a:graphicFrameLocks noGrp="1"/>
          </p:cNvGraphicFramePr>
          <p:nvPr/>
        </p:nvGraphicFramePr>
        <p:xfrm>
          <a:off x="10739215" y="2047914"/>
          <a:ext cx="1320055" cy="1097280"/>
        </p:xfrm>
        <a:graphic>
          <a:graphicData uri="http://schemas.openxmlformats.org/drawingml/2006/table">
            <a:tbl>
              <a:tblPr>
                <a:tableStyleId>{616DA210-FB5B-4158-B5E0-FEB733F419BA}</a:tableStyleId>
              </a:tblPr>
              <a:tblGrid>
                <a:gridCol w="440018">
                  <a:extLst>
                    <a:ext uri="{9D8B030D-6E8A-4147-A177-3AD203B41FA5}">
                      <a16:colId xmlns:a16="http://schemas.microsoft.com/office/drawing/2014/main" val="3952178125"/>
                    </a:ext>
                  </a:extLst>
                </a:gridCol>
                <a:gridCol w="440019">
                  <a:extLst>
                    <a:ext uri="{9D8B030D-6E8A-4147-A177-3AD203B41FA5}">
                      <a16:colId xmlns:a16="http://schemas.microsoft.com/office/drawing/2014/main" val="2989563011"/>
                    </a:ext>
                  </a:extLst>
                </a:gridCol>
                <a:gridCol w="440018">
                  <a:extLst>
                    <a:ext uri="{9D8B030D-6E8A-4147-A177-3AD203B41FA5}">
                      <a16:colId xmlns:a16="http://schemas.microsoft.com/office/drawing/2014/main" val="1803606632"/>
                    </a:ext>
                  </a:extLst>
                </a:gridCol>
              </a:tblGrid>
              <a:tr h="353676">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53675">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5367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17" name="Table 16">
            <a:extLst>
              <a:ext uri="{FF2B5EF4-FFF2-40B4-BE49-F238E27FC236}">
                <a16:creationId xmlns:a16="http://schemas.microsoft.com/office/drawing/2014/main" id="{87FAC3ED-EF14-6FF0-DE17-511759A0535F}"/>
              </a:ext>
            </a:extLst>
          </p:cNvPr>
          <p:cNvGraphicFramePr>
            <a:graphicFrameLocks noGrp="1"/>
          </p:cNvGraphicFramePr>
          <p:nvPr/>
        </p:nvGraphicFramePr>
        <p:xfrm>
          <a:off x="13071332" y="2047914"/>
          <a:ext cx="1320055" cy="1103353"/>
        </p:xfrm>
        <a:graphic>
          <a:graphicData uri="http://schemas.openxmlformats.org/drawingml/2006/table">
            <a:tbl>
              <a:tblPr>
                <a:tableStyleId>{616DA210-FB5B-4158-B5E0-FEB733F419BA}</a:tableStyleId>
              </a:tblPr>
              <a:tblGrid>
                <a:gridCol w="440018">
                  <a:extLst>
                    <a:ext uri="{9D8B030D-6E8A-4147-A177-3AD203B41FA5}">
                      <a16:colId xmlns:a16="http://schemas.microsoft.com/office/drawing/2014/main" val="3952178125"/>
                    </a:ext>
                  </a:extLst>
                </a:gridCol>
                <a:gridCol w="440019">
                  <a:extLst>
                    <a:ext uri="{9D8B030D-6E8A-4147-A177-3AD203B41FA5}">
                      <a16:colId xmlns:a16="http://schemas.microsoft.com/office/drawing/2014/main" val="2989563011"/>
                    </a:ext>
                  </a:extLst>
                </a:gridCol>
                <a:gridCol w="440018">
                  <a:extLst>
                    <a:ext uri="{9D8B030D-6E8A-4147-A177-3AD203B41FA5}">
                      <a16:colId xmlns:a16="http://schemas.microsoft.com/office/drawing/2014/main" val="1803606632"/>
                    </a:ext>
                  </a:extLst>
                </a:gridCol>
              </a:tblGrid>
              <a:tr h="371833">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076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0767">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18" name="Table 17">
            <a:extLst>
              <a:ext uri="{FF2B5EF4-FFF2-40B4-BE49-F238E27FC236}">
                <a16:creationId xmlns:a16="http://schemas.microsoft.com/office/drawing/2014/main" id="{03ABC5F2-E33F-989F-7870-2C5E43523A14}"/>
              </a:ext>
            </a:extLst>
          </p:cNvPr>
          <p:cNvGraphicFramePr>
            <a:graphicFrameLocks noGrp="1"/>
          </p:cNvGraphicFramePr>
          <p:nvPr/>
        </p:nvGraphicFramePr>
        <p:xfrm>
          <a:off x="6765711" y="3704748"/>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0161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19" name="Table 18">
            <a:extLst>
              <a:ext uri="{FF2B5EF4-FFF2-40B4-BE49-F238E27FC236}">
                <a16:creationId xmlns:a16="http://schemas.microsoft.com/office/drawing/2014/main" id="{40B4244A-810E-445B-F0BB-3BB0D75D9CE3}"/>
              </a:ext>
            </a:extLst>
          </p:cNvPr>
          <p:cNvGraphicFramePr>
            <a:graphicFrameLocks noGrp="1"/>
          </p:cNvGraphicFramePr>
          <p:nvPr/>
        </p:nvGraphicFramePr>
        <p:xfrm>
          <a:off x="8157051" y="3704748"/>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3484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34845">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3484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20" name="Table 19">
            <a:extLst>
              <a:ext uri="{FF2B5EF4-FFF2-40B4-BE49-F238E27FC236}">
                <a16:creationId xmlns:a16="http://schemas.microsoft.com/office/drawing/2014/main" id="{4C752C0F-B219-A730-62DB-01A5EBCCF944}"/>
              </a:ext>
            </a:extLst>
          </p:cNvPr>
          <p:cNvGraphicFramePr>
            <a:graphicFrameLocks noGrp="1"/>
          </p:cNvGraphicFramePr>
          <p:nvPr/>
        </p:nvGraphicFramePr>
        <p:xfrm>
          <a:off x="9559886" y="3685096"/>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45278">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45277">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45278">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22" name="Table 21">
            <a:extLst>
              <a:ext uri="{FF2B5EF4-FFF2-40B4-BE49-F238E27FC236}">
                <a16:creationId xmlns:a16="http://schemas.microsoft.com/office/drawing/2014/main" id="{E28EB027-78B6-59DF-D6FD-DA37C783EC8B}"/>
              </a:ext>
            </a:extLst>
          </p:cNvPr>
          <p:cNvGraphicFramePr>
            <a:graphicFrameLocks noGrp="1"/>
          </p:cNvGraphicFramePr>
          <p:nvPr/>
        </p:nvGraphicFramePr>
        <p:xfrm>
          <a:off x="11200308" y="3685096"/>
          <a:ext cx="1320055" cy="1097280"/>
        </p:xfrm>
        <a:graphic>
          <a:graphicData uri="http://schemas.openxmlformats.org/drawingml/2006/table">
            <a:tbl>
              <a:tblPr>
                <a:tableStyleId>{616DA210-FB5B-4158-B5E0-FEB733F419BA}</a:tableStyleId>
              </a:tblPr>
              <a:tblGrid>
                <a:gridCol w="440018">
                  <a:extLst>
                    <a:ext uri="{9D8B030D-6E8A-4147-A177-3AD203B41FA5}">
                      <a16:colId xmlns:a16="http://schemas.microsoft.com/office/drawing/2014/main" val="3952178125"/>
                    </a:ext>
                  </a:extLst>
                </a:gridCol>
                <a:gridCol w="440019">
                  <a:extLst>
                    <a:ext uri="{9D8B030D-6E8A-4147-A177-3AD203B41FA5}">
                      <a16:colId xmlns:a16="http://schemas.microsoft.com/office/drawing/2014/main" val="2989563011"/>
                    </a:ext>
                  </a:extLst>
                </a:gridCol>
                <a:gridCol w="440018">
                  <a:extLst>
                    <a:ext uri="{9D8B030D-6E8A-4147-A177-3AD203B41FA5}">
                      <a16:colId xmlns:a16="http://schemas.microsoft.com/office/drawing/2014/main" val="1803606632"/>
                    </a:ext>
                  </a:extLst>
                </a:gridCol>
              </a:tblGrid>
              <a:tr h="353807">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5380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53807">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23" name="Table 22">
            <a:extLst>
              <a:ext uri="{FF2B5EF4-FFF2-40B4-BE49-F238E27FC236}">
                <a16:creationId xmlns:a16="http://schemas.microsoft.com/office/drawing/2014/main" id="{7BA06CA7-5D06-2207-65DB-C7F02FFA131E}"/>
              </a:ext>
            </a:extLst>
          </p:cNvPr>
          <p:cNvGraphicFramePr>
            <a:graphicFrameLocks noGrp="1"/>
          </p:cNvGraphicFramePr>
          <p:nvPr/>
        </p:nvGraphicFramePr>
        <p:xfrm>
          <a:off x="13152591" y="3704748"/>
          <a:ext cx="1376533" cy="1103354"/>
        </p:xfrm>
        <a:graphic>
          <a:graphicData uri="http://schemas.openxmlformats.org/drawingml/2006/table">
            <a:tbl>
              <a:tblPr>
                <a:tableStyleId>{616DA210-FB5B-4158-B5E0-FEB733F419BA}</a:tableStyleId>
              </a:tblPr>
              <a:tblGrid>
                <a:gridCol w="458844">
                  <a:extLst>
                    <a:ext uri="{9D8B030D-6E8A-4147-A177-3AD203B41FA5}">
                      <a16:colId xmlns:a16="http://schemas.microsoft.com/office/drawing/2014/main" val="3952178125"/>
                    </a:ext>
                  </a:extLst>
                </a:gridCol>
                <a:gridCol w="458845">
                  <a:extLst>
                    <a:ext uri="{9D8B030D-6E8A-4147-A177-3AD203B41FA5}">
                      <a16:colId xmlns:a16="http://schemas.microsoft.com/office/drawing/2014/main" val="2989563011"/>
                    </a:ext>
                  </a:extLst>
                </a:gridCol>
                <a:gridCol w="458844">
                  <a:extLst>
                    <a:ext uri="{9D8B030D-6E8A-4147-A177-3AD203B41FA5}">
                      <a16:colId xmlns:a16="http://schemas.microsoft.com/office/drawing/2014/main" val="1803606632"/>
                    </a:ext>
                  </a:extLst>
                </a:gridCol>
              </a:tblGrid>
              <a:tr h="367785">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7784">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7785">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24" name="Table 23">
            <a:extLst>
              <a:ext uri="{FF2B5EF4-FFF2-40B4-BE49-F238E27FC236}">
                <a16:creationId xmlns:a16="http://schemas.microsoft.com/office/drawing/2014/main" id="{91DE80C4-F6F5-4102-243A-C58C977B4602}"/>
              </a:ext>
            </a:extLst>
          </p:cNvPr>
          <p:cNvGraphicFramePr>
            <a:graphicFrameLocks noGrp="1"/>
          </p:cNvGraphicFramePr>
          <p:nvPr/>
        </p:nvGraphicFramePr>
        <p:xfrm>
          <a:off x="5518454" y="5476455"/>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0161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25" name="Table 24">
            <a:extLst>
              <a:ext uri="{FF2B5EF4-FFF2-40B4-BE49-F238E27FC236}">
                <a16:creationId xmlns:a16="http://schemas.microsoft.com/office/drawing/2014/main" id="{699AF24C-59BD-7555-117C-FA2B0C51D6EB}"/>
              </a:ext>
            </a:extLst>
          </p:cNvPr>
          <p:cNvGraphicFramePr>
            <a:graphicFrameLocks noGrp="1"/>
          </p:cNvGraphicFramePr>
          <p:nvPr/>
        </p:nvGraphicFramePr>
        <p:xfrm>
          <a:off x="6939849" y="5476455"/>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0161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0756">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26" name="Table 25">
            <a:extLst>
              <a:ext uri="{FF2B5EF4-FFF2-40B4-BE49-F238E27FC236}">
                <a16:creationId xmlns:a16="http://schemas.microsoft.com/office/drawing/2014/main" id="{3E9367C1-11B3-C2C4-B564-75BE0F43505E}"/>
              </a:ext>
            </a:extLst>
          </p:cNvPr>
          <p:cNvGraphicFramePr>
            <a:graphicFrameLocks noGrp="1"/>
          </p:cNvGraphicFramePr>
          <p:nvPr/>
        </p:nvGraphicFramePr>
        <p:xfrm>
          <a:off x="8352587" y="5476455"/>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0161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cxnSp>
        <p:nvCxnSpPr>
          <p:cNvPr id="31" name="Straight Connector 30">
            <a:extLst>
              <a:ext uri="{FF2B5EF4-FFF2-40B4-BE49-F238E27FC236}">
                <a16:creationId xmlns:a16="http://schemas.microsoft.com/office/drawing/2014/main" id="{A2CD1D17-7B75-A3A0-33B7-17CAEB7D9381}"/>
              </a:ext>
            </a:extLst>
          </p:cNvPr>
          <p:cNvCxnSpPr>
            <a:cxnSpLocks/>
            <a:stCxn id="11" idx="2"/>
            <a:endCxn id="17" idx="0"/>
          </p:cNvCxnSpPr>
          <p:nvPr/>
        </p:nvCxnSpPr>
        <p:spPr>
          <a:xfrm>
            <a:off x="11415597" y="1423215"/>
            <a:ext cx="2315762" cy="624699"/>
          </a:xfrm>
          <a:prstGeom prst="line">
            <a:avLst/>
          </a:prstGeom>
        </p:spPr>
        <p:style>
          <a:lnRef idx="3">
            <a:schemeClr val="dk1"/>
          </a:lnRef>
          <a:fillRef idx="0">
            <a:schemeClr val="dk1"/>
          </a:fillRef>
          <a:effectRef idx="2">
            <a:schemeClr val="dk1"/>
          </a:effectRef>
          <a:fontRef idx="minor">
            <a:schemeClr val="tx1"/>
          </a:fontRef>
        </p:style>
      </p:cxnSp>
      <p:cxnSp>
        <p:nvCxnSpPr>
          <p:cNvPr id="34" name="Straight Connector 33">
            <a:extLst>
              <a:ext uri="{FF2B5EF4-FFF2-40B4-BE49-F238E27FC236}">
                <a16:creationId xmlns:a16="http://schemas.microsoft.com/office/drawing/2014/main" id="{56434AB3-EEC4-60A4-1C24-5C8DF7F1F7E0}"/>
              </a:ext>
            </a:extLst>
          </p:cNvPr>
          <p:cNvCxnSpPr>
            <a:cxnSpLocks/>
            <a:stCxn id="11" idx="2"/>
            <a:endCxn id="14" idx="0"/>
          </p:cNvCxnSpPr>
          <p:nvPr/>
        </p:nvCxnSpPr>
        <p:spPr>
          <a:xfrm flipH="1">
            <a:off x="9087713" y="1423215"/>
            <a:ext cx="2327884" cy="622600"/>
          </a:xfrm>
          <a:prstGeom prst="line">
            <a:avLst/>
          </a:prstGeom>
        </p:spPr>
        <p:style>
          <a:lnRef idx="3">
            <a:schemeClr val="dk1"/>
          </a:lnRef>
          <a:fillRef idx="0">
            <a:schemeClr val="dk1"/>
          </a:fillRef>
          <a:effectRef idx="2">
            <a:schemeClr val="dk1"/>
          </a:effectRef>
          <a:fontRef idx="minor">
            <a:schemeClr val="tx1"/>
          </a:fontRef>
        </p:style>
      </p:cxnSp>
      <p:cxnSp>
        <p:nvCxnSpPr>
          <p:cNvPr id="37" name="Straight Connector 36">
            <a:extLst>
              <a:ext uri="{FF2B5EF4-FFF2-40B4-BE49-F238E27FC236}">
                <a16:creationId xmlns:a16="http://schemas.microsoft.com/office/drawing/2014/main" id="{74F68DCC-7C48-91CD-3D8E-A0FD4FA00738}"/>
              </a:ext>
            </a:extLst>
          </p:cNvPr>
          <p:cNvCxnSpPr>
            <a:cxnSpLocks/>
            <a:endCxn id="22" idx="0"/>
          </p:cNvCxnSpPr>
          <p:nvPr/>
        </p:nvCxnSpPr>
        <p:spPr>
          <a:xfrm>
            <a:off x="11415597" y="3151267"/>
            <a:ext cx="444738" cy="533829"/>
          </a:xfrm>
          <a:prstGeom prst="line">
            <a:avLst/>
          </a:prstGeom>
        </p:spPr>
        <p:style>
          <a:lnRef idx="3">
            <a:schemeClr val="dk1"/>
          </a:lnRef>
          <a:fillRef idx="0">
            <a:schemeClr val="dk1"/>
          </a:fillRef>
          <a:effectRef idx="2">
            <a:schemeClr val="dk1"/>
          </a:effectRef>
          <a:fontRef idx="minor">
            <a:schemeClr val="tx1"/>
          </a:fontRef>
        </p:style>
      </p:cxnSp>
      <p:cxnSp>
        <p:nvCxnSpPr>
          <p:cNvPr id="39" name="Straight Connector 38">
            <a:extLst>
              <a:ext uri="{FF2B5EF4-FFF2-40B4-BE49-F238E27FC236}">
                <a16:creationId xmlns:a16="http://schemas.microsoft.com/office/drawing/2014/main" id="{A568C33C-4E78-A13D-17C5-B2E3DFEC5FD6}"/>
              </a:ext>
            </a:extLst>
          </p:cNvPr>
          <p:cNvCxnSpPr>
            <a:cxnSpLocks/>
            <a:endCxn id="23" idx="0"/>
          </p:cNvCxnSpPr>
          <p:nvPr/>
        </p:nvCxnSpPr>
        <p:spPr>
          <a:xfrm>
            <a:off x="13731359" y="3151267"/>
            <a:ext cx="109498" cy="553481"/>
          </a:xfrm>
          <a:prstGeom prst="line">
            <a:avLst/>
          </a:prstGeom>
        </p:spPr>
        <p:style>
          <a:lnRef idx="3">
            <a:schemeClr val="dk1"/>
          </a:lnRef>
          <a:fillRef idx="0">
            <a:schemeClr val="dk1"/>
          </a:fillRef>
          <a:effectRef idx="2">
            <a:schemeClr val="dk1"/>
          </a:effectRef>
          <a:fontRef idx="minor">
            <a:schemeClr val="tx1"/>
          </a:fontRef>
        </p:style>
      </p:cxnSp>
      <p:cxnSp>
        <p:nvCxnSpPr>
          <p:cNvPr id="41" name="Straight Connector 40">
            <a:extLst>
              <a:ext uri="{FF2B5EF4-FFF2-40B4-BE49-F238E27FC236}">
                <a16:creationId xmlns:a16="http://schemas.microsoft.com/office/drawing/2014/main" id="{49734459-53B2-4975-7A3B-D81D9A8BAE52}"/>
              </a:ext>
            </a:extLst>
          </p:cNvPr>
          <p:cNvCxnSpPr>
            <a:cxnSpLocks/>
            <a:endCxn id="18" idx="0"/>
          </p:cNvCxnSpPr>
          <p:nvPr/>
        </p:nvCxnSpPr>
        <p:spPr>
          <a:xfrm flipH="1">
            <a:off x="7389339" y="3143095"/>
            <a:ext cx="1705742" cy="561653"/>
          </a:xfrm>
          <a:prstGeom prst="line">
            <a:avLst/>
          </a:prstGeom>
        </p:spPr>
        <p:style>
          <a:lnRef idx="3">
            <a:schemeClr val="dk1"/>
          </a:lnRef>
          <a:fillRef idx="0">
            <a:schemeClr val="dk1"/>
          </a:fillRef>
          <a:effectRef idx="2">
            <a:schemeClr val="dk1"/>
          </a:effectRef>
          <a:fontRef idx="minor">
            <a:schemeClr val="tx1"/>
          </a:fontRef>
        </p:style>
      </p:cxnSp>
      <p:cxnSp>
        <p:nvCxnSpPr>
          <p:cNvPr id="42" name="Straight Connector 41">
            <a:extLst>
              <a:ext uri="{FF2B5EF4-FFF2-40B4-BE49-F238E27FC236}">
                <a16:creationId xmlns:a16="http://schemas.microsoft.com/office/drawing/2014/main" id="{0C8821BF-C0AC-68FC-CE5D-5E0769ABB3FE}"/>
              </a:ext>
            </a:extLst>
          </p:cNvPr>
          <p:cNvCxnSpPr>
            <a:cxnSpLocks/>
            <a:endCxn id="20" idx="0"/>
          </p:cNvCxnSpPr>
          <p:nvPr/>
        </p:nvCxnSpPr>
        <p:spPr>
          <a:xfrm>
            <a:off x="9105967" y="3151267"/>
            <a:ext cx="1077547" cy="533829"/>
          </a:xfrm>
          <a:prstGeom prst="line">
            <a:avLst/>
          </a:prstGeom>
        </p:spPr>
        <p:style>
          <a:lnRef idx="3">
            <a:schemeClr val="dk1"/>
          </a:lnRef>
          <a:fillRef idx="0">
            <a:schemeClr val="dk1"/>
          </a:fillRef>
          <a:effectRef idx="2">
            <a:schemeClr val="dk1"/>
          </a:effectRef>
          <a:fontRef idx="minor">
            <a:schemeClr val="tx1"/>
          </a:fontRef>
        </p:style>
      </p:cxnSp>
      <p:cxnSp>
        <p:nvCxnSpPr>
          <p:cNvPr id="43" name="Straight Connector 42">
            <a:extLst>
              <a:ext uri="{FF2B5EF4-FFF2-40B4-BE49-F238E27FC236}">
                <a16:creationId xmlns:a16="http://schemas.microsoft.com/office/drawing/2014/main" id="{5017EABC-67B7-EC5A-7626-E11F83F156AD}"/>
              </a:ext>
            </a:extLst>
          </p:cNvPr>
          <p:cNvCxnSpPr>
            <a:cxnSpLocks/>
            <a:endCxn id="19" idx="0"/>
          </p:cNvCxnSpPr>
          <p:nvPr/>
        </p:nvCxnSpPr>
        <p:spPr>
          <a:xfrm flipH="1">
            <a:off x="8780679" y="3143095"/>
            <a:ext cx="314402" cy="561653"/>
          </a:xfrm>
          <a:prstGeom prst="line">
            <a:avLst/>
          </a:prstGeom>
        </p:spPr>
        <p:style>
          <a:lnRef idx="3">
            <a:schemeClr val="dk1"/>
          </a:lnRef>
          <a:fillRef idx="0">
            <a:schemeClr val="dk1"/>
          </a:fillRef>
          <a:effectRef idx="2">
            <a:schemeClr val="dk1"/>
          </a:effectRef>
          <a:fontRef idx="minor">
            <a:schemeClr val="tx1"/>
          </a:fontRef>
        </p:style>
      </p:cxnSp>
      <p:cxnSp>
        <p:nvCxnSpPr>
          <p:cNvPr id="49" name="Straight Connector 48">
            <a:extLst>
              <a:ext uri="{FF2B5EF4-FFF2-40B4-BE49-F238E27FC236}">
                <a16:creationId xmlns:a16="http://schemas.microsoft.com/office/drawing/2014/main" id="{51AAB810-8C9D-DBF1-6A9A-9901C624E31C}"/>
              </a:ext>
            </a:extLst>
          </p:cNvPr>
          <p:cNvCxnSpPr>
            <a:cxnSpLocks/>
            <a:endCxn id="25" idx="0"/>
          </p:cNvCxnSpPr>
          <p:nvPr/>
        </p:nvCxnSpPr>
        <p:spPr>
          <a:xfrm>
            <a:off x="7440250" y="4782376"/>
            <a:ext cx="123227" cy="694079"/>
          </a:xfrm>
          <a:prstGeom prst="line">
            <a:avLst/>
          </a:prstGeom>
        </p:spPr>
        <p:style>
          <a:lnRef idx="3">
            <a:schemeClr val="dk1"/>
          </a:lnRef>
          <a:fillRef idx="0">
            <a:schemeClr val="dk1"/>
          </a:fillRef>
          <a:effectRef idx="2">
            <a:schemeClr val="dk1"/>
          </a:effectRef>
          <a:fontRef idx="minor">
            <a:schemeClr val="tx1"/>
          </a:fontRef>
        </p:style>
      </p:cxnSp>
      <p:cxnSp>
        <p:nvCxnSpPr>
          <p:cNvPr id="51" name="Straight Connector 50">
            <a:extLst>
              <a:ext uri="{FF2B5EF4-FFF2-40B4-BE49-F238E27FC236}">
                <a16:creationId xmlns:a16="http://schemas.microsoft.com/office/drawing/2014/main" id="{AA53CCE7-2611-6168-BC1B-10B2C9506430}"/>
              </a:ext>
            </a:extLst>
          </p:cNvPr>
          <p:cNvCxnSpPr>
            <a:cxnSpLocks/>
            <a:stCxn id="18" idx="2"/>
            <a:endCxn id="24" idx="0"/>
          </p:cNvCxnSpPr>
          <p:nvPr/>
        </p:nvCxnSpPr>
        <p:spPr>
          <a:xfrm flipH="1">
            <a:off x="6142082" y="4802028"/>
            <a:ext cx="1247257" cy="674427"/>
          </a:xfrm>
          <a:prstGeom prst="line">
            <a:avLst/>
          </a:prstGeom>
        </p:spPr>
        <p:style>
          <a:lnRef idx="3">
            <a:schemeClr val="dk1"/>
          </a:lnRef>
          <a:fillRef idx="0">
            <a:schemeClr val="dk1"/>
          </a:fillRef>
          <a:effectRef idx="2">
            <a:schemeClr val="dk1"/>
          </a:effectRef>
          <a:fontRef idx="minor">
            <a:schemeClr val="tx1"/>
          </a:fontRef>
        </p:style>
      </p:cxnSp>
      <p:cxnSp>
        <p:nvCxnSpPr>
          <p:cNvPr id="52" name="Straight Connector 51">
            <a:extLst>
              <a:ext uri="{FF2B5EF4-FFF2-40B4-BE49-F238E27FC236}">
                <a16:creationId xmlns:a16="http://schemas.microsoft.com/office/drawing/2014/main" id="{FEFC060A-CFD9-99D5-09FE-3BA7319E5DE0}"/>
              </a:ext>
            </a:extLst>
          </p:cNvPr>
          <p:cNvCxnSpPr>
            <a:cxnSpLocks/>
            <a:stCxn id="18" idx="2"/>
            <a:endCxn id="26" idx="0"/>
          </p:cNvCxnSpPr>
          <p:nvPr/>
        </p:nvCxnSpPr>
        <p:spPr>
          <a:xfrm>
            <a:off x="7389339" y="4802028"/>
            <a:ext cx="1586876" cy="674427"/>
          </a:xfrm>
          <a:prstGeom prst="line">
            <a:avLst/>
          </a:prstGeom>
        </p:spPr>
        <p:style>
          <a:lnRef idx="3">
            <a:schemeClr val="dk1"/>
          </a:lnRef>
          <a:fillRef idx="0">
            <a:schemeClr val="dk1"/>
          </a:fillRef>
          <a:effectRef idx="2">
            <a:schemeClr val="dk1"/>
          </a:effectRef>
          <a:fontRef idx="minor">
            <a:schemeClr val="tx1"/>
          </a:fontRef>
        </p:style>
      </p:cxnSp>
      <p:sp>
        <p:nvSpPr>
          <p:cNvPr id="57" name="Oval 56">
            <a:extLst>
              <a:ext uri="{FF2B5EF4-FFF2-40B4-BE49-F238E27FC236}">
                <a16:creationId xmlns:a16="http://schemas.microsoft.com/office/drawing/2014/main" id="{1EB06FA0-FC36-68DD-BA59-F63A5AB401E6}"/>
              </a:ext>
            </a:extLst>
          </p:cNvPr>
          <p:cNvSpPr/>
          <p:nvPr/>
        </p:nvSpPr>
        <p:spPr>
          <a:xfrm>
            <a:off x="5247907" y="5187216"/>
            <a:ext cx="1676870" cy="1639453"/>
          </a:xfrm>
          <a:prstGeom prst="ellipse">
            <a:avLst/>
          </a:prstGeom>
          <a:noFill/>
          <a:ln w="190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975DFBD-7DB9-3A35-70A1-C0EDE328553C}"/>
              </a:ext>
            </a:extLst>
          </p:cNvPr>
          <p:cNvSpPr txBox="1"/>
          <p:nvPr/>
        </p:nvSpPr>
        <p:spPr>
          <a:xfrm>
            <a:off x="5518454" y="6822708"/>
            <a:ext cx="1593692" cy="369332"/>
          </a:xfrm>
          <a:prstGeom prst="rect">
            <a:avLst/>
          </a:prstGeom>
          <a:noFill/>
        </p:spPr>
        <p:txBody>
          <a:bodyPr wrap="square" rtlCol="0">
            <a:spAutoFit/>
          </a:bodyPr>
          <a:lstStyle/>
          <a:p>
            <a:r>
              <a:rPr lang="en-IN" dirty="0"/>
              <a:t>Goal State</a:t>
            </a:r>
          </a:p>
        </p:txBody>
      </p:sp>
      <p:sp>
        <p:nvSpPr>
          <p:cNvPr id="3" name="TextBox 2">
            <a:extLst>
              <a:ext uri="{FF2B5EF4-FFF2-40B4-BE49-F238E27FC236}">
                <a16:creationId xmlns:a16="http://schemas.microsoft.com/office/drawing/2014/main" id="{470D7D27-8DCC-23FF-250D-729C67F85ABA}"/>
              </a:ext>
            </a:extLst>
          </p:cNvPr>
          <p:cNvSpPr txBox="1"/>
          <p:nvPr/>
        </p:nvSpPr>
        <p:spPr>
          <a:xfrm>
            <a:off x="10841120" y="22919"/>
            <a:ext cx="1593692" cy="369332"/>
          </a:xfrm>
          <a:prstGeom prst="rect">
            <a:avLst/>
          </a:prstGeom>
          <a:noFill/>
        </p:spPr>
        <p:txBody>
          <a:bodyPr wrap="square" rtlCol="0">
            <a:spAutoFit/>
          </a:bodyPr>
          <a:lstStyle/>
          <a:p>
            <a:r>
              <a:rPr lang="en-IN" dirty="0"/>
              <a:t>Initial State </a:t>
            </a:r>
          </a:p>
        </p:txBody>
      </p:sp>
      <p:sp>
        <p:nvSpPr>
          <p:cNvPr id="5" name="TextBox 4">
            <a:extLst>
              <a:ext uri="{FF2B5EF4-FFF2-40B4-BE49-F238E27FC236}">
                <a16:creationId xmlns:a16="http://schemas.microsoft.com/office/drawing/2014/main" id="{95AEF1C9-D909-5FB6-2448-958B77144550}"/>
              </a:ext>
            </a:extLst>
          </p:cNvPr>
          <p:cNvSpPr txBox="1"/>
          <p:nvPr/>
        </p:nvSpPr>
        <p:spPr>
          <a:xfrm>
            <a:off x="10365957" y="556748"/>
            <a:ext cx="497840" cy="369332"/>
          </a:xfrm>
          <a:prstGeom prst="rect">
            <a:avLst/>
          </a:prstGeom>
          <a:noFill/>
        </p:spPr>
        <p:txBody>
          <a:bodyPr wrap="square" rtlCol="0">
            <a:spAutoFit/>
          </a:bodyPr>
          <a:lstStyle/>
          <a:p>
            <a:r>
              <a:rPr lang="en-IN" dirty="0"/>
              <a:t>1</a:t>
            </a:r>
          </a:p>
        </p:txBody>
      </p:sp>
      <p:sp>
        <p:nvSpPr>
          <p:cNvPr id="6" name="TextBox 5">
            <a:extLst>
              <a:ext uri="{FF2B5EF4-FFF2-40B4-BE49-F238E27FC236}">
                <a16:creationId xmlns:a16="http://schemas.microsoft.com/office/drawing/2014/main" id="{8BE723F0-148B-74C6-F403-112A776C8358}"/>
              </a:ext>
            </a:extLst>
          </p:cNvPr>
          <p:cNvSpPr txBox="1"/>
          <p:nvPr/>
        </p:nvSpPr>
        <p:spPr>
          <a:xfrm>
            <a:off x="7980207" y="2388575"/>
            <a:ext cx="497840" cy="369332"/>
          </a:xfrm>
          <a:prstGeom prst="rect">
            <a:avLst/>
          </a:prstGeom>
          <a:noFill/>
        </p:spPr>
        <p:txBody>
          <a:bodyPr wrap="square" rtlCol="0">
            <a:spAutoFit/>
          </a:bodyPr>
          <a:lstStyle/>
          <a:p>
            <a:r>
              <a:rPr lang="en-IN" dirty="0"/>
              <a:t>2</a:t>
            </a:r>
          </a:p>
        </p:txBody>
      </p:sp>
      <p:sp>
        <p:nvSpPr>
          <p:cNvPr id="7" name="TextBox 6">
            <a:extLst>
              <a:ext uri="{FF2B5EF4-FFF2-40B4-BE49-F238E27FC236}">
                <a16:creationId xmlns:a16="http://schemas.microsoft.com/office/drawing/2014/main" id="{06C8BE74-1779-FBF3-9404-B2067F7648FC}"/>
              </a:ext>
            </a:extLst>
          </p:cNvPr>
          <p:cNvSpPr txBox="1"/>
          <p:nvPr/>
        </p:nvSpPr>
        <p:spPr>
          <a:xfrm>
            <a:off x="6339259" y="4055436"/>
            <a:ext cx="497840" cy="369332"/>
          </a:xfrm>
          <a:prstGeom prst="rect">
            <a:avLst/>
          </a:prstGeom>
          <a:noFill/>
        </p:spPr>
        <p:txBody>
          <a:bodyPr wrap="square" rtlCol="0">
            <a:spAutoFit/>
          </a:bodyPr>
          <a:lstStyle/>
          <a:p>
            <a:r>
              <a:rPr lang="en-IN" dirty="0"/>
              <a:t>3</a:t>
            </a:r>
          </a:p>
        </p:txBody>
      </p:sp>
      <p:sp>
        <p:nvSpPr>
          <p:cNvPr id="8" name="TextBox 7">
            <a:extLst>
              <a:ext uri="{FF2B5EF4-FFF2-40B4-BE49-F238E27FC236}">
                <a16:creationId xmlns:a16="http://schemas.microsoft.com/office/drawing/2014/main" id="{D46D5CAC-954D-D42C-17EB-C9DF381207CA}"/>
              </a:ext>
            </a:extLst>
          </p:cNvPr>
          <p:cNvSpPr txBox="1"/>
          <p:nvPr/>
        </p:nvSpPr>
        <p:spPr>
          <a:xfrm>
            <a:off x="4861548" y="5770621"/>
            <a:ext cx="497840" cy="369332"/>
          </a:xfrm>
          <a:prstGeom prst="rect">
            <a:avLst/>
          </a:prstGeom>
          <a:noFill/>
        </p:spPr>
        <p:txBody>
          <a:bodyPr wrap="square" rtlCol="0">
            <a:spAutoFit/>
          </a:bodyPr>
          <a:lstStyle/>
          <a:p>
            <a:r>
              <a:rPr lang="en-IN" dirty="0"/>
              <a:t>4</a:t>
            </a:r>
          </a:p>
        </p:txBody>
      </p:sp>
      <p:graphicFrame>
        <p:nvGraphicFramePr>
          <p:cNvPr id="9" name="Table 8">
            <a:extLst>
              <a:ext uri="{FF2B5EF4-FFF2-40B4-BE49-F238E27FC236}">
                <a16:creationId xmlns:a16="http://schemas.microsoft.com/office/drawing/2014/main" id="{2A05781F-C8DF-F30F-3606-6A7EFFDF2398}"/>
              </a:ext>
            </a:extLst>
          </p:cNvPr>
          <p:cNvGraphicFramePr>
            <a:graphicFrameLocks noGrp="1"/>
          </p:cNvGraphicFramePr>
          <p:nvPr/>
        </p:nvGraphicFramePr>
        <p:xfrm>
          <a:off x="2024710" y="2757907"/>
          <a:ext cx="1320055" cy="1097280"/>
        </p:xfrm>
        <a:graphic>
          <a:graphicData uri="http://schemas.openxmlformats.org/drawingml/2006/table">
            <a:tbl>
              <a:tblPr>
                <a:tableStyleId>{616DA210-FB5B-4158-B5E0-FEB733F419BA}</a:tableStyleId>
              </a:tblPr>
              <a:tblGrid>
                <a:gridCol w="440018">
                  <a:extLst>
                    <a:ext uri="{9D8B030D-6E8A-4147-A177-3AD203B41FA5}">
                      <a16:colId xmlns:a16="http://schemas.microsoft.com/office/drawing/2014/main" val="3952178125"/>
                    </a:ext>
                  </a:extLst>
                </a:gridCol>
                <a:gridCol w="440019">
                  <a:extLst>
                    <a:ext uri="{9D8B030D-6E8A-4147-A177-3AD203B41FA5}">
                      <a16:colId xmlns:a16="http://schemas.microsoft.com/office/drawing/2014/main" val="2989563011"/>
                    </a:ext>
                  </a:extLst>
                </a:gridCol>
                <a:gridCol w="440018">
                  <a:extLst>
                    <a:ext uri="{9D8B030D-6E8A-4147-A177-3AD203B41FA5}">
                      <a16:colId xmlns:a16="http://schemas.microsoft.com/office/drawing/2014/main" val="1803606632"/>
                    </a:ext>
                  </a:extLst>
                </a:gridCol>
              </a:tblGrid>
              <a:tr h="354488">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54487">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54488">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graphicFrame>
        <p:nvGraphicFramePr>
          <p:cNvPr id="29" name="Table 28">
            <a:extLst>
              <a:ext uri="{FF2B5EF4-FFF2-40B4-BE49-F238E27FC236}">
                <a16:creationId xmlns:a16="http://schemas.microsoft.com/office/drawing/2014/main" id="{3FF3EAE5-9969-944C-CE26-D235F389ED52}"/>
              </a:ext>
            </a:extLst>
          </p:cNvPr>
          <p:cNvGraphicFramePr>
            <a:graphicFrameLocks noGrp="1"/>
          </p:cNvGraphicFramePr>
          <p:nvPr/>
        </p:nvGraphicFramePr>
        <p:xfrm>
          <a:off x="2049571" y="4953682"/>
          <a:ext cx="1247257" cy="1097280"/>
        </p:xfrm>
        <a:graphic>
          <a:graphicData uri="http://schemas.openxmlformats.org/drawingml/2006/table">
            <a:tbl>
              <a:tblPr>
                <a:tableStyleId>{616DA210-FB5B-4158-B5E0-FEB733F419BA}</a:tableStyleId>
              </a:tblPr>
              <a:tblGrid>
                <a:gridCol w="415752">
                  <a:extLst>
                    <a:ext uri="{9D8B030D-6E8A-4147-A177-3AD203B41FA5}">
                      <a16:colId xmlns:a16="http://schemas.microsoft.com/office/drawing/2014/main" val="3952178125"/>
                    </a:ext>
                  </a:extLst>
                </a:gridCol>
                <a:gridCol w="415753">
                  <a:extLst>
                    <a:ext uri="{9D8B030D-6E8A-4147-A177-3AD203B41FA5}">
                      <a16:colId xmlns:a16="http://schemas.microsoft.com/office/drawing/2014/main" val="2989563011"/>
                    </a:ext>
                  </a:extLst>
                </a:gridCol>
                <a:gridCol w="415752">
                  <a:extLst>
                    <a:ext uri="{9D8B030D-6E8A-4147-A177-3AD203B41FA5}">
                      <a16:colId xmlns:a16="http://schemas.microsoft.com/office/drawing/2014/main" val="1803606632"/>
                    </a:ext>
                  </a:extLst>
                </a:gridCol>
              </a:tblGrid>
              <a:tr h="301616">
                <a:tc>
                  <a:txBody>
                    <a:bodyPr/>
                    <a:lstStyle/>
                    <a:p>
                      <a:pPr algn="ctr"/>
                      <a:r>
                        <a:rPr lang="en-US" dirty="0">
                          <a:solidFill>
                            <a:schemeClr val="bg1"/>
                          </a:solidFill>
                          <a:latin typeface="Times New Roman" panose="02020603050405020304" pitchFamily="18" charset="0"/>
                          <a:cs typeface="Times New Roman" panose="02020603050405020304" pitchFamily="18" charset="0"/>
                        </a:rPr>
                        <a:t>1</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2</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3</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2198800114"/>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4</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5</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6</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1979205359"/>
                  </a:ext>
                </a:extLst>
              </a:tr>
              <a:tr h="360756">
                <a:tc>
                  <a:txBody>
                    <a:bodyPr/>
                    <a:lstStyle/>
                    <a:p>
                      <a:pPr algn="ctr"/>
                      <a:r>
                        <a:rPr lang="en-US" dirty="0">
                          <a:solidFill>
                            <a:schemeClr val="bg1"/>
                          </a:solidFill>
                          <a:latin typeface="Times New Roman" panose="02020603050405020304" pitchFamily="18" charset="0"/>
                          <a:cs typeface="Times New Roman" panose="02020603050405020304" pitchFamily="18" charset="0"/>
                        </a:rPr>
                        <a:t>7</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r>
                        <a:rPr lang="en-US" dirty="0">
                          <a:solidFill>
                            <a:schemeClr val="bg1"/>
                          </a:solidFill>
                          <a:latin typeface="Times New Roman" panose="02020603050405020304" pitchFamily="18" charset="0"/>
                          <a:cs typeface="Times New Roman" panose="02020603050405020304" pitchFamily="18" charset="0"/>
                        </a:rPr>
                        <a:t>8</a:t>
                      </a: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tc>
                  <a:txBody>
                    <a:bodyPr/>
                    <a:lstStyle/>
                    <a:p>
                      <a:pPr algn="ctr"/>
                      <a:endParaRPr lang="en-IN" dirty="0">
                        <a:solidFill>
                          <a:schemeClr val="bg1"/>
                        </a:solidFill>
                        <a:latin typeface="Times New Roman" panose="02020603050405020304" pitchFamily="18" charset="0"/>
                        <a:cs typeface="Times New Roman" panose="02020603050405020304" pitchFamily="18"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tx2"/>
                    </a:solidFill>
                  </a:tcPr>
                </a:tc>
                <a:extLst>
                  <a:ext uri="{0D108BD9-81ED-4DB2-BD59-A6C34878D82A}">
                    <a16:rowId xmlns:a16="http://schemas.microsoft.com/office/drawing/2014/main" val="949732115"/>
                  </a:ext>
                </a:extLst>
              </a:tr>
            </a:tbl>
          </a:graphicData>
        </a:graphic>
      </p:graphicFrame>
      <p:sp>
        <p:nvSpPr>
          <p:cNvPr id="33" name="TextBox 32">
            <a:extLst>
              <a:ext uri="{FF2B5EF4-FFF2-40B4-BE49-F238E27FC236}">
                <a16:creationId xmlns:a16="http://schemas.microsoft.com/office/drawing/2014/main" id="{BAC1C1F7-CC54-4DB3-2FFF-F98CCE478DC6}"/>
              </a:ext>
            </a:extLst>
          </p:cNvPr>
          <p:cNvSpPr txBox="1"/>
          <p:nvPr/>
        </p:nvSpPr>
        <p:spPr>
          <a:xfrm>
            <a:off x="1887999" y="2318657"/>
            <a:ext cx="1570402" cy="400110"/>
          </a:xfrm>
          <a:prstGeom prst="rect">
            <a:avLst/>
          </a:prstGeom>
          <a:noFill/>
        </p:spPr>
        <p:txBody>
          <a:bodyPr wrap="square" rtlCol="0">
            <a:spAutoFit/>
          </a:bodyPr>
          <a:lstStyle/>
          <a:p>
            <a:pPr algn="ctr"/>
            <a:r>
              <a:rPr lang="en-US" sz="2000" b="1" dirty="0">
                <a:solidFill>
                  <a:schemeClr val="tx2"/>
                </a:solidFill>
                <a:latin typeface="Barlow Bold" panose="020B0604020202020204" charset="0"/>
              </a:rPr>
              <a:t>Initial State</a:t>
            </a:r>
            <a:endParaRPr lang="en-IN" sz="2000" b="1" dirty="0">
              <a:solidFill>
                <a:schemeClr val="tx2"/>
              </a:solidFill>
              <a:latin typeface="Barlow Bold" panose="020B0604020202020204" charset="0"/>
            </a:endParaRPr>
          </a:p>
        </p:txBody>
      </p:sp>
      <p:sp>
        <p:nvSpPr>
          <p:cNvPr id="36" name="TextBox 35">
            <a:extLst>
              <a:ext uri="{FF2B5EF4-FFF2-40B4-BE49-F238E27FC236}">
                <a16:creationId xmlns:a16="http://schemas.microsoft.com/office/drawing/2014/main" id="{F9904300-5173-9D47-6CDA-10CB359610EA}"/>
              </a:ext>
            </a:extLst>
          </p:cNvPr>
          <p:cNvSpPr txBox="1"/>
          <p:nvPr/>
        </p:nvSpPr>
        <p:spPr>
          <a:xfrm>
            <a:off x="1912338" y="4582321"/>
            <a:ext cx="1570402" cy="400110"/>
          </a:xfrm>
          <a:prstGeom prst="rect">
            <a:avLst/>
          </a:prstGeom>
          <a:noFill/>
        </p:spPr>
        <p:txBody>
          <a:bodyPr wrap="square" rtlCol="0">
            <a:spAutoFit/>
          </a:bodyPr>
          <a:lstStyle/>
          <a:p>
            <a:pPr algn="ctr"/>
            <a:r>
              <a:rPr lang="en-US" sz="2000" b="1" dirty="0">
                <a:solidFill>
                  <a:schemeClr val="tx2"/>
                </a:solidFill>
                <a:latin typeface="Barlow Bold" panose="020B0604020202020204" charset="0"/>
              </a:rPr>
              <a:t>Final State</a:t>
            </a:r>
            <a:endParaRPr lang="en-IN" sz="2000" b="1" dirty="0">
              <a:solidFill>
                <a:schemeClr val="tx2"/>
              </a:solidFill>
              <a:latin typeface="Barlow Bold" panose="020B0604020202020204" charset="0"/>
            </a:endParaRPr>
          </a:p>
        </p:txBody>
      </p:sp>
      <p:cxnSp>
        <p:nvCxnSpPr>
          <p:cNvPr id="40" name="Straight Connector 39">
            <a:extLst>
              <a:ext uri="{FF2B5EF4-FFF2-40B4-BE49-F238E27FC236}">
                <a16:creationId xmlns:a16="http://schemas.microsoft.com/office/drawing/2014/main" id="{1A7A8AE1-29DE-FDBD-F401-AC1B644D57F8}"/>
              </a:ext>
            </a:extLst>
          </p:cNvPr>
          <p:cNvCxnSpPr>
            <a:cxnSpLocks/>
          </p:cNvCxnSpPr>
          <p:nvPr/>
        </p:nvCxnSpPr>
        <p:spPr>
          <a:xfrm>
            <a:off x="4593515" y="1870936"/>
            <a:ext cx="0" cy="5870452"/>
          </a:xfrm>
          <a:prstGeom prst="line">
            <a:avLst/>
          </a:prstGeom>
        </p:spPr>
        <p:style>
          <a:lnRef idx="3">
            <a:schemeClr val="dk1"/>
          </a:lnRef>
          <a:fillRef idx="0">
            <a:schemeClr val="dk1"/>
          </a:fillRef>
          <a:effectRef idx="2">
            <a:schemeClr val="dk1"/>
          </a:effectRef>
          <a:fontRef idx="minor">
            <a:schemeClr val="tx1"/>
          </a:fontRef>
        </p:style>
      </p:cxnSp>
      <p:sp>
        <p:nvSpPr>
          <p:cNvPr id="10" name="Rectangle 9">
            <a:extLst>
              <a:ext uri="{FF2B5EF4-FFF2-40B4-BE49-F238E27FC236}">
                <a16:creationId xmlns:a16="http://schemas.microsoft.com/office/drawing/2014/main" id="{5EA94115-0EF5-5628-5488-D7EBD297E013}"/>
              </a:ext>
            </a:extLst>
          </p:cNvPr>
          <p:cNvSpPr/>
          <p:nvPr/>
        </p:nvSpPr>
        <p:spPr>
          <a:xfrm>
            <a:off x="12623180" y="7741388"/>
            <a:ext cx="2007213" cy="451273"/>
          </a:xfrm>
          <a:prstGeom prst="rect">
            <a:avLst/>
          </a:prstGeom>
          <a:solidFill>
            <a:srgbClr val="FCFCF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355586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Freeform 3">
            <a:extLst>
              <a:ext uri="{FF2B5EF4-FFF2-40B4-BE49-F238E27FC236}">
                <a16:creationId xmlns:a16="http://schemas.microsoft.com/office/drawing/2014/main" id="{B819776B-228F-3378-E564-870B565E96E9}"/>
              </a:ext>
            </a:extLst>
          </p:cNvPr>
          <p:cNvSpPr/>
          <p:nvPr/>
        </p:nvSpPr>
        <p:spPr>
          <a:xfrm>
            <a:off x="0" y="1"/>
            <a:ext cx="14630397" cy="1066800"/>
          </a:xfrm>
          <a:custGeom>
            <a:avLst/>
            <a:gdLst/>
            <a:ahLst/>
            <a:cxnLst/>
            <a:rect l="l" t="t" r="r" b="b"/>
            <a:pathLst>
              <a:path w="4816592" h="616426">
                <a:moveTo>
                  <a:pt x="0" y="0"/>
                </a:moveTo>
                <a:lnTo>
                  <a:pt x="4816592" y="0"/>
                </a:lnTo>
                <a:lnTo>
                  <a:pt x="4816592" y="616426"/>
                </a:lnTo>
                <a:lnTo>
                  <a:pt x="0" y="616426"/>
                </a:lnTo>
                <a:close/>
              </a:path>
            </a:pathLst>
          </a:custGeom>
          <a:solidFill>
            <a:schemeClr val="tx2"/>
          </a:solidFill>
        </p:spPr>
      </p:sp>
      <p:sp>
        <p:nvSpPr>
          <p:cNvPr id="14" name="TextBox 4">
            <a:extLst>
              <a:ext uri="{FF2B5EF4-FFF2-40B4-BE49-F238E27FC236}">
                <a16:creationId xmlns:a16="http://schemas.microsoft.com/office/drawing/2014/main" id="{FFD6AB2F-310A-76FD-2056-7C8BDA06B9DE}"/>
              </a:ext>
            </a:extLst>
          </p:cNvPr>
          <p:cNvSpPr txBox="1"/>
          <p:nvPr/>
        </p:nvSpPr>
        <p:spPr>
          <a:xfrm>
            <a:off x="0" y="-98904"/>
            <a:ext cx="14630400" cy="1165705"/>
          </a:xfrm>
          <a:prstGeom prst="rect">
            <a:avLst/>
          </a:prstGeom>
        </p:spPr>
        <p:txBody>
          <a:bodyPr lIns="40640" tIns="40640" rIns="40640" bIns="40640" rtlCol="0" anchor="ctr"/>
          <a:lstStyle/>
          <a:p>
            <a:pPr algn="ctr">
              <a:lnSpc>
                <a:spcPts val="2911"/>
              </a:lnSpc>
            </a:pPr>
            <a:endParaRPr sz="1440"/>
          </a:p>
        </p:txBody>
      </p:sp>
      <p:pic>
        <p:nvPicPr>
          <p:cNvPr id="12" name="Picture 25">
            <a:extLst>
              <a:ext uri="{FF2B5EF4-FFF2-40B4-BE49-F238E27FC236}">
                <a16:creationId xmlns:a16="http://schemas.microsoft.com/office/drawing/2014/main" id="{F7016CB9-9451-DC90-DE2D-30D471C1F05E}"/>
              </a:ext>
            </a:extLst>
          </p:cNvPr>
          <p:cNvPicPr>
            <a:picLocks noChangeAspect="1"/>
          </p:cNvPicPr>
          <p:nvPr/>
        </p:nvPicPr>
        <p:blipFill>
          <a:blip r:embed="rId2">
            <a:alphaModFix amt="14000"/>
          </a:blip>
          <a:srcRect t="45734" b="45734"/>
          <a:stretch>
            <a:fillRect/>
          </a:stretch>
        </p:blipFill>
        <p:spPr>
          <a:xfrm>
            <a:off x="-3" y="62818"/>
            <a:ext cx="14508480" cy="1066800"/>
          </a:xfrm>
          <a:prstGeom prst="rect">
            <a:avLst/>
          </a:prstGeom>
        </p:spPr>
      </p:pic>
      <p:sp>
        <p:nvSpPr>
          <p:cNvPr id="15" name="TextBox 9">
            <a:extLst>
              <a:ext uri="{FF2B5EF4-FFF2-40B4-BE49-F238E27FC236}">
                <a16:creationId xmlns:a16="http://schemas.microsoft.com/office/drawing/2014/main" id="{8C57BC84-DDFE-E4A5-21D0-483D3DD671E8}"/>
              </a:ext>
            </a:extLst>
          </p:cNvPr>
          <p:cNvSpPr txBox="1"/>
          <p:nvPr/>
        </p:nvSpPr>
        <p:spPr>
          <a:xfrm>
            <a:off x="2526359" y="75609"/>
            <a:ext cx="9577678" cy="865558"/>
          </a:xfrm>
          <a:prstGeom prst="rect">
            <a:avLst/>
          </a:prstGeom>
        </p:spPr>
        <p:txBody>
          <a:bodyPr wrap="square" lIns="0" tIns="0" rIns="0" bIns="0" rtlCol="0" anchor="t">
            <a:spAutoFit/>
          </a:bodyPr>
          <a:lstStyle/>
          <a:p>
            <a:pPr algn="ctr">
              <a:lnSpc>
                <a:spcPts val="7279"/>
              </a:lnSpc>
            </a:pPr>
            <a:r>
              <a:rPr lang="en-US" sz="5599" b="1" dirty="0">
                <a:solidFill>
                  <a:srgbClr val="FFFFFF"/>
                </a:solidFill>
                <a:latin typeface="Arial Rounded MT Bold" panose="020F0704030504030204" pitchFamily="34" charset="0"/>
                <a:ea typeface="Klein Bold"/>
                <a:cs typeface="Klein Bold"/>
                <a:sym typeface="Klein Bold"/>
              </a:rPr>
              <a:t>BFS vs DFS </a:t>
            </a:r>
          </a:p>
        </p:txBody>
      </p:sp>
      <mc:AlternateContent xmlns:mc="http://schemas.openxmlformats.org/markup-compatibility/2006" xmlns:a14="http://schemas.microsoft.com/office/drawing/2010/main">
        <mc:Choice Requires="a14">
          <p:graphicFrame>
            <p:nvGraphicFramePr>
              <p:cNvPr id="18" name="Table 17">
                <a:extLst>
                  <a:ext uri="{FF2B5EF4-FFF2-40B4-BE49-F238E27FC236}">
                    <a16:creationId xmlns:a16="http://schemas.microsoft.com/office/drawing/2014/main" id="{0511FCF2-06F0-D8DF-36DC-CC9EDABEEF27}"/>
                  </a:ext>
                </a:extLst>
              </p:cNvPr>
              <p:cNvGraphicFramePr>
                <a:graphicFrameLocks noGrp="1"/>
              </p:cNvGraphicFramePr>
              <p:nvPr>
                <p:extLst>
                  <p:ext uri="{D42A27DB-BD31-4B8C-83A1-F6EECF244321}">
                    <p14:modId xmlns:p14="http://schemas.microsoft.com/office/powerpoint/2010/main" val="3917857575"/>
                  </p:ext>
                </p:extLst>
              </p:nvPr>
            </p:nvGraphicFramePr>
            <p:xfrm>
              <a:off x="1097280" y="1371600"/>
              <a:ext cx="12557760" cy="6416040"/>
            </p:xfrm>
            <a:graphic>
              <a:graphicData uri="http://schemas.openxmlformats.org/drawingml/2006/table">
                <a:tbl>
                  <a:tblPr firstRow="1" bandRow="1">
                    <a:tableStyleId>{3B4B98B0-60AC-42C2-AFA5-B58CD77FA1E5}</a:tableStyleId>
                  </a:tblPr>
                  <a:tblGrid>
                    <a:gridCol w="1990028">
                      <a:extLst>
                        <a:ext uri="{9D8B030D-6E8A-4147-A177-3AD203B41FA5}">
                          <a16:colId xmlns:a16="http://schemas.microsoft.com/office/drawing/2014/main" val="3697213567"/>
                        </a:ext>
                      </a:extLst>
                    </a:gridCol>
                    <a:gridCol w="5203252">
                      <a:extLst>
                        <a:ext uri="{9D8B030D-6E8A-4147-A177-3AD203B41FA5}">
                          <a16:colId xmlns:a16="http://schemas.microsoft.com/office/drawing/2014/main" val="3623716474"/>
                        </a:ext>
                      </a:extLst>
                    </a:gridCol>
                    <a:gridCol w="5364480">
                      <a:extLst>
                        <a:ext uri="{9D8B030D-6E8A-4147-A177-3AD203B41FA5}">
                          <a16:colId xmlns:a16="http://schemas.microsoft.com/office/drawing/2014/main" val="3464120147"/>
                        </a:ext>
                      </a:extLst>
                    </a:gridCol>
                  </a:tblGrid>
                  <a:tr h="512064">
                    <a:tc>
                      <a:txBody>
                        <a:bodyPr/>
                        <a:lstStyle/>
                        <a:p>
                          <a:endParaRPr lang="en-IN" sz="14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tc>
                      <a:txBody>
                        <a:bodyPr/>
                        <a:lstStyle/>
                        <a:p>
                          <a:pPr algn="ctr"/>
                          <a:r>
                            <a:rPr lang="en-US" sz="2900" dirty="0">
                              <a:solidFill>
                                <a:schemeClr val="tx2"/>
                              </a:solidFill>
                            </a:rPr>
                            <a:t>BFS</a:t>
                          </a:r>
                          <a:endParaRPr lang="en-IN" sz="2900" dirty="0">
                            <a:solidFill>
                              <a:schemeClr val="tx2"/>
                            </a:solidFill>
                          </a:endParaRPr>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tc>
                      <a:txBody>
                        <a:bodyPr/>
                        <a:lstStyle/>
                        <a:p>
                          <a:pPr algn="ctr"/>
                          <a:r>
                            <a:rPr lang="en-US" sz="2900" dirty="0">
                              <a:solidFill>
                                <a:schemeClr val="tx2"/>
                              </a:solidFill>
                            </a:rPr>
                            <a:t>DFS</a:t>
                          </a:r>
                          <a:endParaRPr lang="en-IN" sz="2900" dirty="0">
                            <a:solidFill>
                              <a:schemeClr val="tx2"/>
                            </a:solidFill>
                          </a:endParaRPr>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849772930"/>
                      </a:ext>
                    </a:extLst>
                  </a:tr>
                  <a:tr h="1097280">
                    <a:tc>
                      <a:txBody>
                        <a:bodyPr/>
                        <a:lstStyle/>
                        <a:p>
                          <a:pPr algn="ctr"/>
                          <a:r>
                            <a:rPr lang="en-US" sz="2200" dirty="0"/>
                            <a:t>Search Strategy</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tc>
                      <a:txBody>
                        <a:bodyPr/>
                        <a:lstStyle/>
                        <a:p>
                          <a:r>
                            <a:rPr lang="en-US" sz="2200" dirty="0"/>
                            <a:t>Explores all nodes at the current depth level before moving to the next level (level-order traversal).</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tc>
                      <a:txBody>
                        <a:bodyPr/>
                        <a:lstStyle/>
                        <a:p>
                          <a:r>
                            <a:rPr lang="en-US" sz="2200" dirty="0"/>
                            <a:t>Explores as far as possible along a branch before backtracking (depth-wise traversal).</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extLst>
                      <a:ext uri="{0D108BD9-81ED-4DB2-BD59-A6C34878D82A}">
                        <a16:rowId xmlns:a16="http://schemas.microsoft.com/office/drawing/2014/main" val="3892846233"/>
                      </a:ext>
                    </a:extLst>
                  </a:tr>
                  <a:tr h="1097280">
                    <a:tc>
                      <a:txBody>
                        <a:bodyPr/>
                        <a:lstStyle/>
                        <a:p>
                          <a:pPr algn="ctr"/>
                          <a:r>
                            <a:rPr lang="en-US" sz="2200" dirty="0"/>
                            <a:t>Completeness</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2200" dirty="0"/>
                            <a:t>Guaranteed to find a solution if one exists (since it explores all possibilities level by level).</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2200" dirty="0"/>
                            <a:t>Not guaranteed to find a solution (may get stuck in an infinite loop without proper checks).</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094343420"/>
                      </a:ext>
                    </a:extLst>
                  </a:tr>
                  <a:tr h="1097280">
                    <a:tc>
                      <a:txBody>
                        <a:bodyPr/>
                        <a:lstStyle/>
                        <a:p>
                          <a:pPr algn="ctr"/>
                          <a:r>
                            <a:rPr lang="en-US" sz="2200" dirty="0"/>
                            <a:t>Optimality</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tc>
                      <a:txBody>
                        <a:bodyPr/>
                        <a:lstStyle/>
                        <a:p>
                          <a:r>
                            <a:rPr lang="en-US" sz="2200" dirty="0"/>
                            <a:t>Guaranteed to find the shortest path solution (least moves) when all actions have equal cost.</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tc>
                      <a:txBody>
                        <a:bodyPr/>
                        <a:lstStyle/>
                        <a:p>
                          <a:r>
                            <a:rPr lang="en-US" sz="2200" dirty="0"/>
                            <a:t>Not guaranteed to find the optimal solution (may find a suboptimal solution first).</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extLst>
                      <a:ext uri="{0D108BD9-81ED-4DB2-BD59-A6C34878D82A}">
                        <a16:rowId xmlns:a16="http://schemas.microsoft.com/office/drawing/2014/main" val="914236551"/>
                      </a:ext>
                    </a:extLst>
                  </a:tr>
                  <a:tr h="755904">
                    <a:tc>
                      <a:txBody>
                        <a:bodyPr/>
                        <a:lstStyle/>
                        <a:p>
                          <a:pPr algn="ctr"/>
                          <a:r>
                            <a:rPr lang="en-US" sz="2200" dirty="0"/>
                            <a:t>Time Complexity</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2200" dirty="0"/>
                            <a:t>O(</a:t>
                          </a:r>
                          <a14:m>
                            <m:oMath xmlns:m="http://schemas.openxmlformats.org/officeDocument/2006/math">
                              <m:sSup>
                                <m:sSupPr>
                                  <m:ctrlPr>
                                    <a:rPr lang="en-US" sz="2200" i="1" smtClean="0">
                                      <a:latin typeface="Cambria Math" panose="02040503050406030204" pitchFamily="18" charset="0"/>
                                    </a:rPr>
                                  </m:ctrlPr>
                                </m:sSupPr>
                                <m:e>
                                  <m:r>
                                    <a:rPr lang="en-US" sz="2200" b="0" i="1" smtClean="0">
                                      <a:latin typeface="Cambria Math" panose="02040503050406030204" pitchFamily="18" charset="0"/>
                                    </a:rPr>
                                    <m:t>𝑏</m:t>
                                  </m:r>
                                </m:e>
                                <m:sup>
                                  <m:r>
                                    <a:rPr lang="en-US" sz="2200" b="0" i="1" smtClean="0">
                                      <a:latin typeface="Cambria Math" panose="02040503050406030204" pitchFamily="18" charset="0"/>
                                    </a:rPr>
                                    <m:t>𝑑</m:t>
                                  </m:r>
                                </m:sup>
                              </m:sSup>
                            </m:oMath>
                          </a14:m>
                          <a:r>
                            <a:rPr lang="en-US" sz="2200" dirty="0"/>
                            <a:t>) — slow for deep solutions.</a:t>
                          </a:r>
                        </a:p>
                      </a:txBody>
                      <a:tcPr marL="73152" marR="73152" marT="36576" marB="36576"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2200" dirty="0"/>
                            <a:t>O(</a:t>
                          </a:r>
                          <a14:m>
                            <m:oMath xmlns:m="http://schemas.openxmlformats.org/officeDocument/2006/math">
                              <m:sSup>
                                <m:sSupPr>
                                  <m:ctrlPr>
                                    <a:rPr lang="en-US" sz="2200" i="1" smtClean="0">
                                      <a:latin typeface="Cambria Math" panose="02040503050406030204" pitchFamily="18" charset="0"/>
                                    </a:rPr>
                                  </m:ctrlPr>
                                </m:sSupPr>
                                <m:e>
                                  <m:r>
                                    <a:rPr lang="en-US" sz="2200" b="0" i="1" smtClean="0">
                                      <a:latin typeface="Cambria Math" panose="02040503050406030204" pitchFamily="18" charset="0"/>
                                    </a:rPr>
                                    <m:t>𝑏</m:t>
                                  </m:r>
                                </m:e>
                                <m:sup>
                                  <m:r>
                                    <a:rPr lang="en-US" sz="2200" b="0" i="1" smtClean="0">
                                      <a:latin typeface="Cambria Math" panose="02040503050406030204" pitchFamily="18" charset="0"/>
                                    </a:rPr>
                                    <m:t>𝑚</m:t>
                                  </m:r>
                                </m:sup>
                              </m:sSup>
                              <m:r>
                                <a:rPr lang="en-US" sz="2200" b="0" i="1" smtClean="0">
                                  <a:latin typeface="Cambria Math" panose="02040503050406030204" pitchFamily="18" charset="0"/>
                                </a:rPr>
                                <m:t>)</m:t>
                              </m:r>
                            </m:oMath>
                          </a14:m>
                          <a:r>
                            <a:rPr lang="en-US" sz="2200" dirty="0"/>
                            <a:t> — can be faster for shallow solutions, but inefficient for deep ones.</a:t>
                          </a:r>
                        </a:p>
                      </a:txBody>
                      <a:tcPr marL="73152" marR="73152" marT="36576" marB="36576"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314106513"/>
                      </a:ext>
                    </a:extLst>
                  </a:tr>
                  <a:tr h="755904">
                    <a:tc>
                      <a:txBody>
                        <a:bodyPr/>
                        <a:lstStyle/>
                        <a:p>
                          <a:pPr algn="ctr"/>
                          <a:r>
                            <a:rPr lang="en-US" sz="2200" dirty="0"/>
                            <a:t>Space Complexity</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dirty="0"/>
                            <a:t>O(</a:t>
                          </a:r>
                          <a14:m>
                            <m:oMath xmlns:m="http://schemas.openxmlformats.org/officeDocument/2006/math">
                              <m:sSup>
                                <m:sSupPr>
                                  <m:ctrlPr>
                                    <a:rPr lang="en-US" sz="2200" i="1" smtClean="0">
                                      <a:latin typeface="Cambria Math" panose="02040503050406030204" pitchFamily="18" charset="0"/>
                                    </a:rPr>
                                  </m:ctrlPr>
                                </m:sSupPr>
                                <m:e>
                                  <m:r>
                                    <a:rPr lang="en-US" sz="2200" b="0" i="1" smtClean="0">
                                      <a:latin typeface="Cambria Math" panose="02040503050406030204" pitchFamily="18" charset="0"/>
                                    </a:rPr>
                                    <m:t>𝑏</m:t>
                                  </m:r>
                                </m:e>
                                <m:sup>
                                  <m:r>
                                    <a:rPr lang="en-US" sz="2200" b="0" i="1" smtClean="0">
                                      <a:latin typeface="Cambria Math" panose="02040503050406030204" pitchFamily="18" charset="0"/>
                                    </a:rPr>
                                    <m:t>𝑑</m:t>
                                  </m:r>
                                </m:sup>
                              </m:sSup>
                            </m:oMath>
                          </a14:m>
                          <a:r>
                            <a:rPr lang="en-US" sz="2200" dirty="0"/>
                            <a:t>) — high</a:t>
                          </a:r>
                          <a:r>
                            <a:rPr lang="en-US" sz="2200" baseline="0" dirty="0"/>
                            <a:t> memory usage</a:t>
                          </a:r>
                          <a:endParaRPr lang="en-US"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tc>
                      <a:txBody>
                        <a:bodyPr/>
                        <a:lstStyle/>
                        <a:p>
                          <a:r>
                            <a:rPr lang="en-US" sz="2200" dirty="0"/>
                            <a:t>O(</a:t>
                          </a:r>
                          <a:r>
                            <a:rPr lang="en-US" sz="2200" dirty="0" err="1"/>
                            <a:t>b.m</a:t>
                          </a:r>
                          <a:r>
                            <a:rPr lang="en-US" sz="2200" dirty="0"/>
                            <a:t>) – uses low memory</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extLst>
                      <a:ext uri="{0D108BD9-81ED-4DB2-BD59-A6C34878D82A}">
                        <a16:rowId xmlns:a16="http://schemas.microsoft.com/office/drawing/2014/main" val="2289250358"/>
                      </a:ext>
                    </a:extLst>
                  </a:tr>
                  <a:tr h="1097280">
                    <a:tc>
                      <a:txBody>
                        <a:bodyPr/>
                        <a:lstStyle/>
                        <a:p>
                          <a:pPr algn="ctr"/>
                          <a:r>
                            <a:rPr lang="en-IN" sz="2200" dirty="0"/>
                            <a:t>Practicality for 8-Puzzle</a:t>
                          </a:r>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dirty="0"/>
                            <a:t>More practical for the 8-puzzle due to its completeness and optimality guarantees. However, memory usage is a concern.</a:t>
                          </a:r>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tcPr>
                    </a:tc>
                    <a:tc>
                      <a:txBody>
                        <a:bodyPr/>
                        <a:lstStyle/>
                        <a:p>
                          <a:r>
                            <a:rPr lang="en-US" sz="2200" dirty="0"/>
                            <a:t>Not practical for the 8-puzzle unless heavily optimized, due to risks of deep recursion and suboptimal solutions.</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2336677950"/>
                      </a:ext>
                    </a:extLst>
                  </a:tr>
                </a:tbl>
              </a:graphicData>
            </a:graphic>
          </p:graphicFrame>
        </mc:Choice>
        <mc:Fallback xmlns="">
          <p:graphicFrame>
            <p:nvGraphicFramePr>
              <p:cNvPr id="18" name="Table 17">
                <a:extLst>
                  <a:ext uri="{FF2B5EF4-FFF2-40B4-BE49-F238E27FC236}">
                    <a16:creationId xmlns:a16="http://schemas.microsoft.com/office/drawing/2014/main" id="{0511FCF2-06F0-D8DF-36DC-CC9EDABEEF27}"/>
                  </a:ext>
                </a:extLst>
              </p:cNvPr>
              <p:cNvGraphicFramePr>
                <a:graphicFrameLocks noGrp="1"/>
              </p:cNvGraphicFramePr>
              <p:nvPr>
                <p:extLst>
                  <p:ext uri="{D42A27DB-BD31-4B8C-83A1-F6EECF244321}">
                    <p14:modId xmlns:p14="http://schemas.microsoft.com/office/powerpoint/2010/main" val="3917857575"/>
                  </p:ext>
                </p:extLst>
              </p:nvPr>
            </p:nvGraphicFramePr>
            <p:xfrm>
              <a:off x="1097280" y="1371600"/>
              <a:ext cx="12557760" cy="6416040"/>
            </p:xfrm>
            <a:graphic>
              <a:graphicData uri="http://schemas.openxmlformats.org/drawingml/2006/table">
                <a:tbl>
                  <a:tblPr firstRow="1" bandRow="1">
                    <a:tableStyleId>{3B4B98B0-60AC-42C2-AFA5-B58CD77FA1E5}</a:tableStyleId>
                  </a:tblPr>
                  <a:tblGrid>
                    <a:gridCol w="1990028">
                      <a:extLst>
                        <a:ext uri="{9D8B030D-6E8A-4147-A177-3AD203B41FA5}">
                          <a16:colId xmlns:a16="http://schemas.microsoft.com/office/drawing/2014/main" val="3697213567"/>
                        </a:ext>
                      </a:extLst>
                    </a:gridCol>
                    <a:gridCol w="5203252">
                      <a:extLst>
                        <a:ext uri="{9D8B030D-6E8A-4147-A177-3AD203B41FA5}">
                          <a16:colId xmlns:a16="http://schemas.microsoft.com/office/drawing/2014/main" val="3623716474"/>
                        </a:ext>
                      </a:extLst>
                    </a:gridCol>
                    <a:gridCol w="5364480">
                      <a:extLst>
                        <a:ext uri="{9D8B030D-6E8A-4147-A177-3AD203B41FA5}">
                          <a16:colId xmlns:a16="http://schemas.microsoft.com/office/drawing/2014/main" val="3464120147"/>
                        </a:ext>
                      </a:extLst>
                    </a:gridCol>
                  </a:tblGrid>
                  <a:tr h="515112">
                    <a:tc>
                      <a:txBody>
                        <a:bodyPr/>
                        <a:lstStyle/>
                        <a:p>
                          <a:endParaRPr lang="en-IN" sz="14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tc>
                      <a:txBody>
                        <a:bodyPr/>
                        <a:lstStyle/>
                        <a:p>
                          <a:pPr algn="ctr"/>
                          <a:r>
                            <a:rPr lang="en-US" sz="2900" dirty="0">
                              <a:solidFill>
                                <a:schemeClr val="tx2"/>
                              </a:solidFill>
                            </a:rPr>
                            <a:t>BFS</a:t>
                          </a:r>
                          <a:endParaRPr lang="en-IN" sz="2900" dirty="0">
                            <a:solidFill>
                              <a:schemeClr val="tx2"/>
                            </a:solidFill>
                          </a:endParaRPr>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tc>
                      <a:txBody>
                        <a:bodyPr/>
                        <a:lstStyle/>
                        <a:p>
                          <a:pPr algn="ctr"/>
                          <a:r>
                            <a:rPr lang="en-US" sz="2900" dirty="0">
                              <a:solidFill>
                                <a:schemeClr val="tx2"/>
                              </a:solidFill>
                            </a:rPr>
                            <a:t>DFS</a:t>
                          </a:r>
                          <a:endParaRPr lang="en-IN" sz="2900" dirty="0">
                            <a:solidFill>
                              <a:schemeClr val="tx2"/>
                            </a:solidFill>
                          </a:endParaRPr>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849772930"/>
                      </a:ext>
                    </a:extLst>
                  </a:tr>
                  <a:tr h="1097280">
                    <a:tc>
                      <a:txBody>
                        <a:bodyPr/>
                        <a:lstStyle/>
                        <a:p>
                          <a:pPr algn="ctr"/>
                          <a:r>
                            <a:rPr lang="en-US" sz="2200" dirty="0"/>
                            <a:t>Search Strategy</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tc>
                      <a:txBody>
                        <a:bodyPr/>
                        <a:lstStyle/>
                        <a:p>
                          <a:r>
                            <a:rPr lang="en-US" sz="2200" dirty="0"/>
                            <a:t>Explores all nodes at the current depth level before moving to the next level (level-order traversal).</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tc>
                      <a:txBody>
                        <a:bodyPr/>
                        <a:lstStyle/>
                        <a:p>
                          <a:r>
                            <a:rPr lang="en-US" sz="2200" dirty="0"/>
                            <a:t>Explores as far as possible along a branch before backtracking (depth-wise traversal).</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extLst>
                      <a:ext uri="{0D108BD9-81ED-4DB2-BD59-A6C34878D82A}">
                        <a16:rowId xmlns:a16="http://schemas.microsoft.com/office/drawing/2014/main" val="3892846233"/>
                      </a:ext>
                    </a:extLst>
                  </a:tr>
                  <a:tr h="1097280">
                    <a:tc>
                      <a:txBody>
                        <a:bodyPr/>
                        <a:lstStyle/>
                        <a:p>
                          <a:pPr algn="ctr"/>
                          <a:r>
                            <a:rPr lang="en-US" sz="2200" dirty="0"/>
                            <a:t>Completeness</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2200" dirty="0"/>
                            <a:t>Guaranteed to find a solution if one exists (since it explores all possibilities level by level).</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r>
                            <a:rPr lang="en-US" sz="2200" dirty="0"/>
                            <a:t>Not guaranteed to find a solution (may get stuck in an infinite loop without proper checks).</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094343420"/>
                      </a:ext>
                    </a:extLst>
                  </a:tr>
                  <a:tr h="1097280">
                    <a:tc>
                      <a:txBody>
                        <a:bodyPr/>
                        <a:lstStyle/>
                        <a:p>
                          <a:pPr algn="ctr"/>
                          <a:r>
                            <a:rPr lang="en-US" sz="2200" dirty="0"/>
                            <a:t>Optimality</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tc>
                      <a:txBody>
                        <a:bodyPr/>
                        <a:lstStyle/>
                        <a:p>
                          <a:r>
                            <a:rPr lang="en-US" sz="2200" dirty="0"/>
                            <a:t>Guaranteed to find the shortest path solution (least moves) when all actions have equal cost.</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tc>
                      <a:txBody>
                        <a:bodyPr/>
                        <a:lstStyle/>
                        <a:p>
                          <a:r>
                            <a:rPr lang="en-US" sz="2200" dirty="0"/>
                            <a:t>Not guaranteed to find the optimal solution (may find a suboptimal solution first).</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extLst>
                      <a:ext uri="{0D108BD9-81ED-4DB2-BD59-A6C34878D82A}">
                        <a16:rowId xmlns:a16="http://schemas.microsoft.com/office/drawing/2014/main" val="914236551"/>
                      </a:ext>
                    </a:extLst>
                  </a:tr>
                  <a:tr h="755904">
                    <a:tc>
                      <a:txBody>
                        <a:bodyPr/>
                        <a:lstStyle/>
                        <a:p>
                          <a:pPr algn="ctr"/>
                          <a:r>
                            <a:rPr lang="en-US" sz="2200" dirty="0"/>
                            <a:t>Time Complexity</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tcPr>
                    </a:tc>
                    <a:tc>
                      <a:txBody>
                        <a:bodyPr/>
                        <a:lstStyle/>
                        <a:p>
                          <a:endParaRPr lang="en-US"/>
                        </a:p>
                      </a:txBody>
                      <a:tcPr marL="73152" marR="73152" marT="36576" marB="36576"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blipFill>
                          <a:blip r:embed="rId3"/>
                          <a:stretch>
                            <a:fillRect l="-38407" t="-512903" r="-103396" b="-259677"/>
                          </a:stretch>
                        </a:blipFill>
                      </a:tcPr>
                    </a:tc>
                    <a:tc>
                      <a:txBody>
                        <a:bodyPr/>
                        <a:lstStyle/>
                        <a:p>
                          <a:endParaRPr lang="en-US"/>
                        </a:p>
                      </a:txBody>
                      <a:tcPr marL="73152" marR="73152" marT="36576" marB="36576" anchor="ctr">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blipFill>
                          <a:blip r:embed="rId3"/>
                          <a:stretch>
                            <a:fillRect l="-134318" t="-512903" r="-341" b="-259677"/>
                          </a:stretch>
                        </a:blipFill>
                      </a:tcPr>
                    </a:tc>
                    <a:extLst>
                      <a:ext uri="{0D108BD9-81ED-4DB2-BD59-A6C34878D82A}">
                        <a16:rowId xmlns:a16="http://schemas.microsoft.com/office/drawing/2014/main" val="314106513"/>
                      </a:ext>
                    </a:extLst>
                  </a:tr>
                  <a:tr h="755904">
                    <a:tc>
                      <a:txBody>
                        <a:bodyPr/>
                        <a:lstStyle/>
                        <a:p>
                          <a:pPr algn="ctr"/>
                          <a:r>
                            <a:rPr lang="en-US" sz="2200" dirty="0"/>
                            <a:t>Space Complexity</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tc>
                      <a:txBody>
                        <a:bodyPr/>
                        <a:lstStyle/>
                        <a:p>
                          <a:endParaRPr lang="en-US"/>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blipFill>
                          <a:blip r:embed="rId3"/>
                          <a:stretch>
                            <a:fillRect l="-38407" t="-612903" r="-103396" b="-159677"/>
                          </a:stretch>
                        </a:blipFill>
                      </a:tcPr>
                    </a:tc>
                    <a:tc>
                      <a:txBody>
                        <a:bodyPr/>
                        <a:lstStyle/>
                        <a:p>
                          <a:r>
                            <a:rPr lang="en-US" sz="2200" dirty="0"/>
                            <a:t>O(</a:t>
                          </a:r>
                          <a:r>
                            <a:rPr lang="en-US" sz="2200" dirty="0" err="1"/>
                            <a:t>b.m</a:t>
                          </a:r>
                          <a:r>
                            <a:rPr lang="en-US" sz="2200" dirty="0"/>
                            <a:t>) – uses low memory</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chemeClr val="tx2">
                            <a:lumMod val="60000"/>
                            <a:lumOff val="40000"/>
                            <a:alpha val="20000"/>
                          </a:schemeClr>
                        </a:solidFill>
                      </a:tcPr>
                    </a:tc>
                    <a:extLst>
                      <a:ext uri="{0D108BD9-81ED-4DB2-BD59-A6C34878D82A}">
                        <a16:rowId xmlns:a16="http://schemas.microsoft.com/office/drawing/2014/main" val="2289250358"/>
                      </a:ext>
                    </a:extLst>
                  </a:tr>
                  <a:tr h="1097280">
                    <a:tc>
                      <a:txBody>
                        <a:bodyPr/>
                        <a:lstStyle/>
                        <a:p>
                          <a:pPr algn="ctr"/>
                          <a:r>
                            <a:rPr lang="en-IN" sz="2200" dirty="0"/>
                            <a:t>Practicality for 8-Puzzle</a:t>
                          </a:r>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dirty="0"/>
                            <a:t>More practical for the 8-puzzle due to its completeness and optimality guarantees. However, memory usage is a concern.</a:t>
                          </a:r>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tcPr>
                    </a:tc>
                    <a:tc>
                      <a:txBody>
                        <a:bodyPr/>
                        <a:lstStyle/>
                        <a:p>
                          <a:r>
                            <a:rPr lang="en-US" sz="2200" dirty="0"/>
                            <a:t>Not practical for the 8-puzzle unless heavily optimized, due to risks of deep recursion and suboptimal solutions.</a:t>
                          </a:r>
                          <a:endParaRPr lang="en-IN" sz="2200" dirty="0"/>
                        </a:p>
                      </a:txBody>
                      <a:tcPr marL="73152" marR="73152" marT="36576" marB="36576">
                        <a:lnL w="12700" cap="flat" cmpd="sng" algn="ctr">
                          <a:solidFill>
                            <a:schemeClr val="tx2"/>
                          </a:solidFill>
                          <a:prstDash val="solid"/>
                          <a:round/>
                          <a:headEnd type="none" w="med" len="med"/>
                          <a:tailEnd type="none" w="med" len="med"/>
                        </a:lnL>
                        <a:lnR w="12700" cap="flat" cmpd="sng" algn="ctr">
                          <a:solidFill>
                            <a:schemeClr val="tx2"/>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2336677950"/>
                      </a:ext>
                    </a:extLst>
                  </a:tr>
                </a:tbl>
              </a:graphicData>
            </a:graphic>
          </p:graphicFrame>
        </mc:Fallback>
      </mc:AlternateContent>
    </p:spTree>
    <p:extLst>
      <p:ext uri="{BB962C8B-B14F-4D97-AF65-F5344CB8AC3E}">
        <p14:creationId xmlns:p14="http://schemas.microsoft.com/office/powerpoint/2010/main" val="256035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41045" y="601623"/>
            <a:ext cx="5945981" cy="661630"/>
          </a:xfrm>
          <a:prstGeom prst="rect">
            <a:avLst/>
          </a:prstGeom>
          <a:noFill/>
          <a:ln/>
        </p:spPr>
        <p:txBody>
          <a:bodyPr wrap="none" lIns="0" tIns="0" rIns="0" bIns="0" rtlCol="0" anchor="t"/>
          <a:lstStyle/>
          <a:p>
            <a:pPr marL="0" indent="0">
              <a:lnSpc>
                <a:spcPts val="5200"/>
              </a:lnSpc>
              <a:buNone/>
            </a:pPr>
            <a:r>
              <a:rPr lang="en-US" sz="4150" dirty="0">
                <a:solidFill>
                  <a:schemeClr val="tx2"/>
                </a:solidFill>
                <a:latin typeface="Arial Rounded MT Bold" panose="020F0704030504030204" pitchFamily="34" charset="0"/>
                <a:ea typeface="Tomorrow" pitchFamily="34" charset="-122"/>
                <a:cs typeface="Tomorrow" pitchFamily="34" charset="-120"/>
              </a:rPr>
              <a:t>Real - life Applications</a:t>
            </a:r>
            <a:endParaRPr lang="en-US" sz="4150" dirty="0">
              <a:solidFill>
                <a:schemeClr val="tx2"/>
              </a:solidFill>
              <a:latin typeface="Arial Rounded MT Bold" panose="020F0704030504030204" pitchFamily="34" charset="0"/>
            </a:endParaRPr>
          </a:p>
        </p:txBody>
      </p:sp>
      <p:sp>
        <p:nvSpPr>
          <p:cNvPr id="3" name="Text 1"/>
          <p:cNvSpPr/>
          <p:nvPr/>
        </p:nvSpPr>
        <p:spPr>
          <a:xfrm>
            <a:off x="741045" y="1686639"/>
            <a:ext cx="13148310" cy="677228"/>
          </a:xfrm>
          <a:prstGeom prst="rect">
            <a:avLst/>
          </a:prstGeom>
          <a:noFill/>
          <a:ln/>
        </p:spPr>
        <p:txBody>
          <a:bodyPr wrap="square" lIns="0" tIns="0" rIns="0" bIns="0" rtlCol="0" anchor="t"/>
          <a:lstStyle/>
          <a:p>
            <a:pPr marL="0" indent="0" algn="just">
              <a:lnSpc>
                <a:spcPts val="2650"/>
              </a:lnSpc>
              <a:buNone/>
            </a:pPr>
            <a:r>
              <a:rPr lang="en-US" sz="2000" dirty="0">
                <a:latin typeface="Times New Roman" panose="02020603050405020304" pitchFamily="18" charset="0"/>
                <a:ea typeface="Tomorrow" pitchFamily="34" charset="-122"/>
                <a:cs typeface="Times New Roman" panose="02020603050405020304" pitchFamily="18" charset="0"/>
              </a:rPr>
              <a:t>The 8-puzzle problem has applications in robotics, logistics, and resource allocation. Finding efficient paths for robots, optimizing warehouse layouts, and scheduling tasks are all related to this problem.</a:t>
            </a:r>
            <a:endParaRPr lang="en-US" sz="2000" dirty="0">
              <a:latin typeface="Times New Roman" panose="02020603050405020304" pitchFamily="18" charset="0"/>
              <a:cs typeface="Times New Roman" panose="02020603050405020304" pitchFamily="18" charset="0"/>
            </a:endParaRPr>
          </a:p>
        </p:txBody>
      </p:sp>
      <p:pic>
        <p:nvPicPr>
          <p:cNvPr id="4" name="Image 0" descr="preencoded.png"/>
          <p:cNvPicPr>
            <a:picLocks noChangeAspect="1"/>
          </p:cNvPicPr>
          <p:nvPr/>
        </p:nvPicPr>
        <p:blipFill>
          <a:blip r:embed="rId3"/>
          <a:stretch>
            <a:fillRect/>
          </a:stretch>
        </p:blipFill>
        <p:spPr>
          <a:xfrm>
            <a:off x="741045" y="2601992"/>
            <a:ext cx="6415326" cy="3964900"/>
          </a:xfrm>
          <a:prstGeom prst="rect">
            <a:avLst/>
          </a:prstGeom>
        </p:spPr>
      </p:pic>
      <p:sp>
        <p:nvSpPr>
          <p:cNvPr id="5" name="Text 2"/>
          <p:cNvSpPr/>
          <p:nvPr/>
        </p:nvSpPr>
        <p:spPr>
          <a:xfrm>
            <a:off x="741045" y="6831449"/>
            <a:ext cx="2646640" cy="330756"/>
          </a:xfrm>
          <a:prstGeom prst="rect">
            <a:avLst/>
          </a:prstGeom>
          <a:noFill/>
          <a:ln/>
        </p:spPr>
        <p:txBody>
          <a:bodyPr wrap="none" lIns="0" tIns="0" rIns="0" bIns="0" rtlCol="0" anchor="t"/>
          <a:lstStyle/>
          <a:p>
            <a:pPr marL="0" indent="0" algn="l">
              <a:lnSpc>
                <a:spcPts val="2600"/>
              </a:lnSpc>
              <a:buNone/>
            </a:pPr>
            <a:r>
              <a:rPr lang="en-US" sz="2200" b="1" dirty="0">
                <a:latin typeface="Times New Roman" panose="02020603050405020304" pitchFamily="18" charset="0"/>
                <a:ea typeface="Tomorrow" pitchFamily="34" charset="-122"/>
                <a:cs typeface="Times New Roman" panose="02020603050405020304" pitchFamily="18" charset="0"/>
              </a:rPr>
              <a:t>Route Optimization</a:t>
            </a:r>
            <a:endParaRPr lang="en-US" sz="2200" b="1" dirty="0">
              <a:latin typeface="Times New Roman" panose="02020603050405020304" pitchFamily="18" charset="0"/>
              <a:cs typeface="Times New Roman" panose="02020603050405020304" pitchFamily="18" charset="0"/>
            </a:endParaRPr>
          </a:p>
        </p:txBody>
      </p:sp>
      <p:sp>
        <p:nvSpPr>
          <p:cNvPr id="6" name="Text 3"/>
          <p:cNvSpPr/>
          <p:nvPr/>
        </p:nvSpPr>
        <p:spPr>
          <a:xfrm>
            <a:off x="741045" y="7289125"/>
            <a:ext cx="6415326" cy="338614"/>
          </a:xfrm>
          <a:prstGeom prst="rect">
            <a:avLst/>
          </a:prstGeom>
          <a:noFill/>
          <a:ln/>
        </p:spPr>
        <p:txBody>
          <a:bodyPr wrap="none" lIns="0" tIns="0" rIns="0" bIns="0" rtlCol="0" anchor="t"/>
          <a:lstStyle/>
          <a:p>
            <a:pPr marL="0" indent="0" algn="l">
              <a:lnSpc>
                <a:spcPts val="2650"/>
              </a:lnSpc>
              <a:buNone/>
            </a:pPr>
            <a:r>
              <a:rPr lang="en-US" sz="2000" dirty="0">
                <a:latin typeface="Times New Roman" panose="02020603050405020304" pitchFamily="18" charset="0"/>
                <a:ea typeface="Tomorrow" pitchFamily="34" charset="-122"/>
                <a:cs typeface="Times New Roman" panose="02020603050405020304" pitchFamily="18" charset="0"/>
              </a:rPr>
              <a:t>Finding the most efficient routes for delivery vehicles.</a:t>
            </a:r>
            <a:endParaRPr lang="en-US" sz="2000" dirty="0">
              <a:latin typeface="Times New Roman" panose="02020603050405020304" pitchFamily="18" charset="0"/>
              <a:cs typeface="Times New Roman" panose="02020603050405020304" pitchFamily="18" charset="0"/>
            </a:endParaRPr>
          </a:p>
        </p:txBody>
      </p:sp>
      <p:pic>
        <p:nvPicPr>
          <p:cNvPr id="7" name="Image 1" descr="preencoded.png"/>
          <p:cNvPicPr>
            <a:picLocks noChangeAspect="1"/>
          </p:cNvPicPr>
          <p:nvPr/>
        </p:nvPicPr>
        <p:blipFill>
          <a:blip r:embed="rId4"/>
          <a:stretch>
            <a:fillRect/>
          </a:stretch>
        </p:blipFill>
        <p:spPr>
          <a:xfrm>
            <a:off x="7473910" y="2601992"/>
            <a:ext cx="6415445" cy="3965019"/>
          </a:xfrm>
          <a:prstGeom prst="rect">
            <a:avLst/>
          </a:prstGeom>
        </p:spPr>
      </p:pic>
      <p:sp>
        <p:nvSpPr>
          <p:cNvPr id="8" name="Text 4"/>
          <p:cNvSpPr/>
          <p:nvPr/>
        </p:nvSpPr>
        <p:spPr>
          <a:xfrm>
            <a:off x="7473910" y="6831568"/>
            <a:ext cx="2646640" cy="330756"/>
          </a:xfrm>
          <a:prstGeom prst="rect">
            <a:avLst/>
          </a:prstGeom>
          <a:noFill/>
          <a:ln/>
        </p:spPr>
        <p:txBody>
          <a:bodyPr wrap="none" lIns="0" tIns="0" rIns="0" bIns="0" rtlCol="0" anchor="t"/>
          <a:lstStyle/>
          <a:p>
            <a:pPr marL="0" indent="0" algn="l">
              <a:lnSpc>
                <a:spcPts val="2600"/>
              </a:lnSpc>
              <a:buNone/>
            </a:pPr>
            <a:r>
              <a:rPr lang="en-US" sz="2200" b="1" dirty="0">
                <a:latin typeface="Times New Roman" panose="02020603050405020304" pitchFamily="18" charset="0"/>
                <a:ea typeface="Tomorrow" pitchFamily="34" charset="-122"/>
                <a:cs typeface="Times New Roman" panose="02020603050405020304" pitchFamily="18" charset="0"/>
              </a:rPr>
              <a:t>Robotics</a:t>
            </a:r>
            <a:endParaRPr lang="en-US" sz="2200" b="1" dirty="0">
              <a:latin typeface="Times New Roman" panose="02020603050405020304" pitchFamily="18" charset="0"/>
              <a:cs typeface="Times New Roman" panose="02020603050405020304" pitchFamily="18" charset="0"/>
            </a:endParaRPr>
          </a:p>
        </p:txBody>
      </p:sp>
      <p:sp>
        <p:nvSpPr>
          <p:cNvPr id="9" name="Text 5"/>
          <p:cNvSpPr/>
          <p:nvPr/>
        </p:nvSpPr>
        <p:spPr>
          <a:xfrm>
            <a:off x="7473910" y="7289244"/>
            <a:ext cx="6415445" cy="338614"/>
          </a:xfrm>
          <a:prstGeom prst="rect">
            <a:avLst/>
          </a:prstGeom>
          <a:noFill/>
          <a:ln/>
        </p:spPr>
        <p:txBody>
          <a:bodyPr wrap="none" lIns="0" tIns="0" rIns="0" bIns="0" rtlCol="0" anchor="t"/>
          <a:lstStyle/>
          <a:p>
            <a:pPr marL="0" indent="0" algn="l">
              <a:lnSpc>
                <a:spcPts val="2650"/>
              </a:lnSpc>
              <a:buNone/>
            </a:pPr>
            <a:r>
              <a:rPr lang="en-US" sz="2000" dirty="0">
                <a:latin typeface="Times New Roman" panose="02020603050405020304" pitchFamily="18" charset="0"/>
                <a:ea typeface="Tomorrow" pitchFamily="34" charset="-122"/>
                <a:cs typeface="Times New Roman" panose="02020603050405020304" pitchFamily="18" charset="0"/>
              </a:rPr>
              <a:t>Planning and executing complex movements for robotic arms.</a:t>
            </a:r>
            <a:endParaRPr lang="en-US" sz="2000" dirty="0">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960B8C54-9921-0988-42C0-DF542B159DF0}"/>
              </a:ext>
            </a:extLst>
          </p:cNvPr>
          <p:cNvSpPr/>
          <p:nvPr/>
        </p:nvSpPr>
        <p:spPr>
          <a:xfrm>
            <a:off x="4809632" y="3969578"/>
            <a:ext cx="2166257" cy="1001486"/>
          </a:xfrm>
          <a:prstGeom prst="rect">
            <a:avLst/>
          </a:prstGeom>
          <a:solidFill>
            <a:srgbClr val="1C1C1C"/>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2" name="Rectangle 11">
            <a:extLst>
              <a:ext uri="{FF2B5EF4-FFF2-40B4-BE49-F238E27FC236}">
                <a16:creationId xmlns:a16="http://schemas.microsoft.com/office/drawing/2014/main" id="{6E0EA6E3-646B-160D-190C-415444673728}"/>
              </a:ext>
            </a:extLst>
          </p:cNvPr>
          <p:cNvSpPr/>
          <p:nvPr/>
        </p:nvSpPr>
        <p:spPr>
          <a:xfrm>
            <a:off x="12623180" y="7741388"/>
            <a:ext cx="2007213" cy="451273"/>
          </a:xfrm>
          <a:prstGeom prst="rect">
            <a:avLst/>
          </a:prstGeom>
          <a:solidFill>
            <a:srgbClr val="FCFCF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1659</TotalTime>
  <Words>953</Words>
  <Application>Microsoft Office PowerPoint</Application>
  <PresentationFormat>Custom</PresentationFormat>
  <Paragraphs>303</Paragraphs>
  <Slides>9</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Barlow Bold</vt:lpstr>
      <vt:lpstr>Montserrat</vt:lpstr>
      <vt:lpstr>Times New Roman</vt:lpstr>
      <vt:lpstr>Arial Rounded MT Bold</vt:lpstr>
      <vt:lpstr>Tomorrow</vt:lpstr>
      <vt:lpstr>Cambria Math</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Janhavi Gundawar</cp:lastModifiedBy>
  <cp:revision>11</cp:revision>
  <dcterms:created xsi:type="dcterms:W3CDTF">2024-09-25T08:54:11Z</dcterms:created>
  <dcterms:modified xsi:type="dcterms:W3CDTF">2024-10-03T08:30:29Z</dcterms:modified>
</cp:coreProperties>
</file>